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Poppins" charset="1" panose="00000500000000000000"/>
      <p:regular r:id="rId13"/>
    </p:embeddedFont>
    <p:embeddedFont>
      <p:font typeface="Roca One Bold" charset="1" panose="00000800000000000000"/>
      <p:regular r:id="rId14"/>
    </p:embeddedFont>
    <p:embeddedFont>
      <p:font typeface="Montserrat" charset="1" panose="00000500000000000000"/>
      <p:regular r:id="rId15"/>
    </p:embeddedFont>
    <p:embeddedFont>
      <p:font typeface="Open Sauce"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1.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0.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media/image42.png" Type="http://schemas.openxmlformats.org/officeDocument/2006/relationships/image"/><Relationship Id="rId20" Target="../media/image8.png" Type="http://schemas.openxmlformats.org/officeDocument/2006/relationships/image"/><Relationship Id="rId21" Target="../media/image9.svg" Type="http://schemas.openxmlformats.org/officeDocument/2006/relationships/image"/><Relationship Id="rId22" Target="../media/image56.png" Type="http://schemas.openxmlformats.org/officeDocument/2006/relationships/image"/><Relationship Id="rId23" Target="../media/image57.svg" Type="http://schemas.openxmlformats.org/officeDocument/2006/relationships/image"/><Relationship Id="rId24" Target="../media/image21.png" Type="http://schemas.openxmlformats.org/officeDocument/2006/relationships/image"/><Relationship Id="rId25" Target="../media/image22.svg" Type="http://schemas.openxmlformats.org/officeDocument/2006/relationships/image"/><Relationship Id="rId3" Target="../media/image43.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3C5FF"/>
        </a:solidFill>
      </p:bgPr>
    </p:bg>
    <p:spTree>
      <p:nvGrpSpPr>
        <p:cNvPr id="1" name=""/>
        <p:cNvGrpSpPr/>
        <p:nvPr/>
      </p:nvGrpSpPr>
      <p:grpSpPr>
        <a:xfrm>
          <a:off x="0" y="0"/>
          <a:ext cx="0" cy="0"/>
          <a:chOff x="0" y="0"/>
          <a:chExt cx="0" cy="0"/>
        </a:xfrm>
      </p:grpSpPr>
      <p:sp>
        <p:nvSpPr>
          <p:cNvPr name="Freeform 2" id="2"/>
          <p:cNvSpPr/>
          <p:nvPr/>
        </p:nvSpPr>
        <p:spPr>
          <a:xfrm flipH="false" flipV="false" rot="-1277823">
            <a:off x="-4875250" y="-405443"/>
            <a:ext cx="16152204" cy="9105805"/>
          </a:xfrm>
          <a:custGeom>
            <a:avLst/>
            <a:gdLst/>
            <a:ahLst/>
            <a:cxnLst/>
            <a:rect r="r" b="b" t="t" l="l"/>
            <a:pathLst>
              <a:path h="9105805" w="16152204">
                <a:moveTo>
                  <a:pt x="0" y="0"/>
                </a:moveTo>
                <a:lnTo>
                  <a:pt x="16152204" y="0"/>
                </a:lnTo>
                <a:lnTo>
                  <a:pt x="16152204" y="9105805"/>
                </a:lnTo>
                <a:lnTo>
                  <a:pt x="0" y="9105805"/>
                </a:lnTo>
                <a:lnTo>
                  <a:pt x="0" y="0"/>
                </a:lnTo>
                <a:close/>
              </a:path>
            </a:pathLst>
          </a:custGeom>
          <a:blipFill>
            <a:blip r:embed="rId2">
              <a:alphaModFix amt="77000"/>
            </a:blip>
            <a:stretch>
              <a:fillRect l="0" t="0" r="0" b="0"/>
            </a:stretch>
          </a:blipFill>
        </p:spPr>
      </p:sp>
      <p:sp>
        <p:nvSpPr>
          <p:cNvPr name="Freeform 3" id="3"/>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28700" y="2079276"/>
            <a:ext cx="16230600" cy="6752867"/>
            <a:chOff x="0" y="0"/>
            <a:chExt cx="4274726" cy="1778533"/>
          </a:xfrm>
        </p:grpSpPr>
        <p:sp>
          <p:nvSpPr>
            <p:cNvPr name="Freeform 6" id="6"/>
            <p:cNvSpPr/>
            <p:nvPr/>
          </p:nvSpPr>
          <p:spPr>
            <a:xfrm flipH="false" flipV="false" rot="0">
              <a:off x="0" y="0"/>
              <a:ext cx="4274726" cy="1778533"/>
            </a:xfrm>
            <a:custGeom>
              <a:avLst/>
              <a:gdLst/>
              <a:ahLst/>
              <a:cxnLst/>
              <a:rect r="r" b="b" t="t" l="l"/>
              <a:pathLst>
                <a:path h="1778533" w="4274726">
                  <a:moveTo>
                    <a:pt x="20511" y="0"/>
                  </a:moveTo>
                  <a:lnTo>
                    <a:pt x="4254215" y="0"/>
                  </a:lnTo>
                  <a:cubicBezTo>
                    <a:pt x="4259655" y="0"/>
                    <a:pt x="4264872" y="2161"/>
                    <a:pt x="4268719" y="6007"/>
                  </a:cubicBezTo>
                  <a:cubicBezTo>
                    <a:pt x="4272565" y="9854"/>
                    <a:pt x="4274726" y="15071"/>
                    <a:pt x="4274726" y="20511"/>
                  </a:cubicBezTo>
                  <a:lnTo>
                    <a:pt x="4274726" y="1758022"/>
                  </a:lnTo>
                  <a:cubicBezTo>
                    <a:pt x="4274726" y="1763462"/>
                    <a:pt x="4272565" y="1768679"/>
                    <a:pt x="4268719" y="1772526"/>
                  </a:cubicBezTo>
                  <a:cubicBezTo>
                    <a:pt x="4264872" y="1776372"/>
                    <a:pt x="4259655" y="1778533"/>
                    <a:pt x="4254215" y="1778533"/>
                  </a:cubicBezTo>
                  <a:lnTo>
                    <a:pt x="20511" y="1778533"/>
                  </a:lnTo>
                  <a:cubicBezTo>
                    <a:pt x="15071" y="1778533"/>
                    <a:pt x="9854" y="1776372"/>
                    <a:pt x="6007" y="1772526"/>
                  </a:cubicBezTo>
                  <a:cubicBezTo>
                    <a:pt x="2161" y="1768679"/>
                    <a:pt x="0" y="1763462"/>
                    <a:pt x="0" y="1758022"/>
                  </a:cubicBezTo>
                  <a:lnTo>
                    <a:pt x="0" y="20511"/>
                  </a:lnTo>
                  <a:cubicBezTo>
                    <a:pt x="0" y="15071"/>
                    <a:pt x="2161" y="9854"/>
                    <a:pt x="6007" y="6007"/>
                  </a:cubicBezTo>
                  <a:cubicBezTo>
                    <a:pt x="9854" y="2161"/>
                    <a:pt x="15071" y="0"/>
                    <a:pt x="20511" y="0"/>
                  </a:cubicBezTo>
                  <a:close/>
                </a:path>
              </a:pathLst>
            </a:custGeom>
            <a:solidFill>
              <a:srgbClr val="FFFFFF"/>
            </a:solidFill>
            <a:ln w="19050" cap="rnd">
              <a:solidFill>
                <a:srgbClr val="40246D"/>
              </a:solidFill>
              <a:prstDash val="solid"/>
              <a:round/>
            </a:ln>
          </p:spPr>
        </p:sp>
        <p:sp>
          <p:nvSpPr>
            <p:cNvPr name="TextBox 7" id="7"/>
            <p:cNvSpPr txBox="true"/>
            <p:nvPr/>
          </p:nvSpPr>
          <p:spPr>
            <a:xfrm>
              <a:off x="0" y="-57150"/>
              <a:ext cx="4274726" cy="1835683"/>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796989" y="6620897"/>
            <a:ext cx="4562773" cy="5142469"/>
          </a:xfrm>
          <a:custGeom>
            <a:avLst/>
            <a:gdLst/>
            <a:ahLst/>
            <a:cxnLst/>
            <a:rect r="r" b="b" t="t" l="l"/>
            <a:pathLst>
              <a:path h="5142469" w="4562773">
                <a:moveTo>
                  <a:pt x="0" y="0"/>
                </a:moveTo>
                <a:lnTo>
                  <a:pt x="4562773" y="0"/>
                </a:lnTo>
                <a:lnTo>
                  <a:pt x="4562773" y="5142470"/>
                </a:lnTo>
                <a:lnTo>
                  <a:pt x="0" y="51424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617218">
            <a:off x="15513080" y="5611727"/>
            <a:ext cx="2938496" cy="2938496"/>
            <a:chOff x="0" y="0"/>
            <a:chExt cx="3251200" cy="3251200"/>
          </a:xfrm>
        </p:grpSpPr>
        <p:sp>
          <p:nvSpPr>
            <p:cNvPr name="Freeform 10" id="10"/>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D447"/>
            </a:solidFill>
          </p:spPr>
        </p:sp>
        <p:sp>
          <p:nvSpPr>
            <p:cNvPr name="TextBox 11" id="11"/>
            <p:cNvSpPr txBox="true"/>
            <p:nvPr/>
          </p:nvSpPr>
          <p:spPr>
            <a:xfrm>
              <a:off x="152400" y="196850"/>
              <a:ext cx="2946400" cy="2800350"/>
            </a:xfrm>
            <a:prstGeom prst="rect">
              <a:avLst/>
            </a:prstGeom>
          </p:spPr>
          <p:txBody>
            <a:bodyPr anchor="ctr" rtlCol="false" tIns="50800" lIns="50800" bIns="50800" rIns="50800"/>
            <a:lstStyle/>
            <a:p>
              <a:pPr algn="ctr">
                <a:lnSpc>
                  <a:spcPts val="2940"/>
                </a:lnSpc>
              </a:pPr>
              <a:r>
                <a:rPr lang="en-US" sz="2100">
                  <a:solidFill>
                    <a:srgbClr val="44000A"/>
                  </a:solidFill>
                  <a:latin typeface="Poppins"/>
                </a:rPr>
                <a:t>João Vitor</a:t>
              </a:r>
            </a:p>
            <a:p>
              <a:pPr algn="ctr">
                <a:lnSpc>
                  <a:spcPts val="2940"/>
                </a:lnSpc>
              </a:pPr>
              <a:r>
                <a:rPr lang="en-US" sz="2100">
                  <a:solidFill>
                    <a:srgbClr val="44000A"/>
                  </a:solidFill>
                  <a:latin typeface="Poppins"/>
                </a:rPr>
                <a:t>Júlio Botaccio</a:t>
              </a:r>
            </a:p>
            <a:p>
              <a:pPr algn="ctr">
                <a:lnSpc>
                  <a:spcPts val="2940"/>
                </a:lnSpc>
              </a:pPr>
              <a:r>
                <a:rPr lang="en-US" sz="2100">
                  <a:solidFill>
                    <a:srgbClr val="44000A"/>
                  </a:solidFill>
                  <a:latin typeface="Poppins"/>
                </a:rPr>
                <a:t>Keren Stevaux</a:t>
              </a:r>
            </a:p>
            <a:p>
              <a:pPr algn="ctr">
                <a:lnSpc>
                  <a:spcPts val="2940"/>
                </a:lnSpc>
              </a:pPr>
              <a:r>
                <a:rPr lang="en-US" sz="2100">
                  <a:solidFill>
                    <a:srgbClr val="44000A"/>
                  </a:solidFill>
                  <a:latin typeface="Poppins"/>
                </a:rPr>
                <a:t>Kaiki Santos  </a:t>
              </a:r>
            </a:p>
          </p:txBody>
        </p:sp>
      </p:grpSp>
      <p:sp>
        <p:nvSpPr>
          <p:cNvPr name="Freeform 12" id="12"/>
          <p:cNvSpPr/>
          <p:nvPr/>
        </p:nvSpPr>
        <p:spPr>
          <a:xfrm flipH="false" flipV="false" rot="0">
            <a:off x="16162813" y="3915818"/>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67089" y="3915818"/>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8098656" y="-4280635"/>
            <a:ext cx="16230600" cy="8196453"/>
          </a:xfrm>
          <a:custGeom>
            <a:avLst/>
            <a:gdLst/>
            <a:ahLst/>
            <a:cxnLst/>
            <a:rect r="r" b="b" t="t" l="l"/>
            <a:pathLst>
              <a:path h="8196453" w="16230600">
                <a:moveTo>
                  <a:pt x="0" y="0"/>
                </a:moveTo>
                <a:lnTo>
                  <a:pt x="16230600" y="0"/>
                </a:lnTo>
                <a:lnTo>
                  <a:pt x="16230600" y="8196453"/>
                </a:lnTo>
                <a:lnTo>
                  <a:pt x="0" y="8196453"/>
                </a:lnTo>
                <a:lnTo>
                  <a:pt x="0" y="0"/>
                </a:lnTo>
                <a:close/>
              </a:path>
            </a:pathLst>
          </a:custGeom>
          <a:blipFill>
            <a:blip r:embed="rId11"/>
            <a:stretch>
              <a:fillRect l="0" t="0" r="0" b="0"/>
            </a:stretch>
          </a:blipFill>
        </p:spPr>
      </p:sp>
      <p:sp>
        <p:nvSpPr>
          <p:cNvPr name="Freeform 15" id="15"/>
          <p:cNvSpPr/>
          <p:nvPr/>
        </p:nvSpPr>
        <p:spPr>
          <a:xfrm flipH="false" flipV="false" rot="0">
            <a:off x="9601963" y="-198982"/>
            <a:ext cx="14437895" cy="8229600"/>
          </a:xfrm>
          <a:custGeom>
            <a:avLst/>
            <a:gdLst/>
            <a:ahLst/>
            <a:cxnLst/>
            <a:rect r="r" b="b" t="t" l="l"/>
            <a:pathLst>
              <a:path h="8229600" w="14437895">
                <a:moveTo>
                  <a:pt x="0" y="0"/>
                </a:moveTo>
                <a:lnTo>
                  <a:pt x="14437895" y="0"/>
                </a:lnTo>
                <a:lnTo>
                  <a:pt x="14437895" y="8229600"/>
                </a:lnTo>
                <a:lnTo>
                  <a:pt x="0" y="8229600"/>
                </a:lnTo>
                <a:lnTo>
                  <a:pt x="0" y="0"/>
                </a:lnTo>
                <a:close/>
              </a:path>
            </a:pathLst>
          </a:custGeom>
          <a:blipFill>
            <a:blip r:embed="rId12"/>
            <a:stretch>
              <a:fillRect l="0" t="0" r="0" b="0"/>
            </a:stretch>
          </a:blipFill>
        </p:spPr>
      </p:sp>
      <p:sp>
        <p:nvSpPr>
          <p:cNvPr name="Freeform 16" id="16"/>
          <p:cNvSpPr/>
          <p:nvPr/>
        </p:nvSpPr>
        <p:spPr>
          <a:xfrm flipH="false" flipV="false" rot="-1297696">
            <a:off x="-3453163" y="8547433"/>
            <a:ext cx="14437895" cy="8229600"/>
          </a:xfrm>
          <a:custGeom>
            <a:avLst/>
            <a:gdLst/>
            <a:ahLst/>
            <a:cxnLst/>
            <a:rect r="r" b="b" t="t" l="l"/>
            <a:pathLst>
              <a:path h="8229600" w="14437895">
                <a:moveTo>
                  <a:pt x="0" y="0"/>
                </a:moveTo>
                <a:lnTo>
                  <a:pt x="14437894" y="0"/>
                </a:lnTo>
                <a:lnTo>
                  <a:pt x="14437894" y="8229600"/>
                </a:lnTo>
                <a:lnTo>
                  <a:pt x="0" y="8229600"/>
                </a:lnTo>
                <a:lnTo>
                  <a:pt x="0" y="0"/>
                </a:lnTo>
                <a:close/>
              </a:path>
            </a:pathLst>
          </a:custGeom>
          <a:blipFill>
            <a:blip r:embed="rId12"/>
            <a:stretch>
              <a:fillRect l="0" t="0" r="0" b="0"/>
            </a:stretch>
          </a:blipFill>
        </p:spPr>
      </p:sp>
      <p:sp>
        <p:nvSpPr>
          <p:cNvPr name="Freeform 17" id="17"/>
          <p:cNvSpPr/>
          <p:nvPr/>
        </p:nvSpPr>
        <p:spPr>
          <a:xfrm flipH="false" flipV="false" rot="0">
            <a:off x="10984731" y="6731582"/>
            <a:ext cx="2700644" cy="2057400"/>
          </a:xfrm>
          <a:custGeom>
            <a:avLst/>
            <a:gdLst/>
            <a:ahLst/>
            <a:cxnLst/>
            <a:rect r="r" b="b" t="t" l="l"/>
            <a:pathLst>
              <a:path h="2057400" w="2700644">
                <a:moveTo>
                  <a:pt x="0" y="0"/>
                </a:moveTo>
                <a:lnTo>
                  <a:pt x="2700645" y="0"/>
                </a:lnTo>
                <a:lnTo>
                  <a:pt x="2700645" y="2057400"/>
                </a:lnTo>
                <a:lnTo>
                  <a:pt x="0" y="20574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305672" y="3331701"/>
            <a:ext cx="15676655" cy="6610134"/>
          </a:xfrm>
          <a:prstGeom prst="rect">
            <a:avLst/>
          </a:prstGeom>
        </p:spPr>
        <p:txBody>
          <a:bodyPr anchor="t" rtlCol="false" tIns="0" lIns="0" bIns="0" rIns="0">
            <a:spAutoFit/>
          </a:bodyPr>
          <a:lstStyle/>
          <a:p>
            <a:pPr algn="ctr">
              <a:lnSpc>
                <a:spcPts val="16802"/>
              </a:lnSpc>
            </a:pPr>
            <a:r>
              <a:rPr lang="en-US" sz="19313" spc="-386">
                <a:solidFill>
                  <a:srgbClr val="40246D"/>
                </a:solidFill>
                <a:latin typeface="Roca One Bold"/>
              </a:rPr>
              <a:t>Nuvem em Foco</a:t>
            </a:r>
          </a:p>
          <a:p>
            <a:pPr algn="ctr">
              <a:lnSpc>
                <a:spcPts val="16802"/>
              </a:lnSpc>
            </a:pPr>
          </a:p>
        </p:txBody>
      </p:sp>
      <p:sp>
        <p:nvSpPr>
          <p:cNvPr name="Freeform 19" id="19"/>
          <p:cNvSpPr/>
          <p:nvPr/>
        </p:nvSpPr>
        <p:spPr>
          <a:xfrm flipH="false" flipV="false" rot="-1304280">
            <a:off x="-2190511" y="-1827156"/>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693"/>
        </a:solidFill>
      </p:bgPr>
    </p:bg>
    <p:spTree>
      <p:nvGrpSpPr>
        <p:cNvPr id="1" name=""/>
        <p:cNvGrpSpPr/>
        <p:nvPr/>
      </p:nvGrpSpPr>
      <p:grpSpPr>
        <a:xfrm>
          <a:off x="0" y="0"/>
          <a:ext cx="0" cy="0"/>
          <a:chOff x="0" y="0"/>
          <a:chExt cx="0" cy="0"/>
        </a:xfrm>
      </p:grpSpPr>
      <p:sp>
        <p:nvSpPr>
          <p:cNvPr name="Freeform 2" id="2"/>
          <p:cNvSpPr/>
          <p:nvPr/>
        </p:nvSpPr>
        <p:spPr>
          <a:xfrm flipH="false" flipV="false" rot="0">
            <a:off x="8683664" y="5525395"/>
            <a:ext cx="16230600" cy="8196453"/>
          </a:xfrm>
          <a:custGeom>
            <a:avLst/>
            <a:gdLst/>
            <a:ahLst/>
            <a:cxnLst/>
            <a:rect r="r" b="b" t="t" l="l"/>
            <a:pathLst>
              <a:path h="8196453" w="16230600">
                <a:moveTo>
                  <a:pt x="0" y="0"/>
                </a:moveTo>
                <a:lnTo>
                  <a:pt x="16230600" y="0"/>
                </a:lnTo>
                <a:lnTo>
                  <a:pt x="16230600" y="8196453"/>
                </a:lnTo>
                <a:lnTo>
                  <a:pt x="0" y="8196453"/>
                </a:lnTo>
                <a:lnTo>
                  <a:pt x="0" y="0"/>
                </a:lnTo>
                <a:close/>
              </a:path>
            </a:pathLst>
          </a:custGeom>
          <a:blipFill>
            <a:blip r:embed="rId2"/>
            <a:stretch>
              <a:fillRect l="0" t="0" r="0" b="0"/>
            </a:stretch>
          </a:blipFill>
        </p:spPr>
      </p:sp>
      <p:grpSp>
        <p:nvGrpSpPr>
          <p:cNvPr name="Group 3" id="3"/>
          <p:cNvGrpSpPr/>
          <p:nvPr/>
        </p:nvGrpSpPr>
        <p:grpSpPr>
          <a:xfrm rot="0">
            <a:off x="9630884" y="1028700"/>
            <a:ext cx="6971123" cy="7894569"/>
            <a:chOff x="0" y="0"/>
            <a:chExt cx="1836016" cy="2079228"/>
          </a:xfrm>
        </p:grpSpPr>
        <p:sp>
          <p:nvSpPr>
            <p:cNvPr name="Freeform 4" id="4"/>
            <p:cNvSpPr/>
            <p:nvPr/>
          </p:nvSpPr>
          <p:spPr>
            <a:xfrm flipH="false" flipV="false" rot="0">
              <a:off x="0" y="0"/>
              <a:ext cx="1836016" cy="2079228"/>
            </a:xfrm>
            <a:custGeom>
              <a:avLst/>
              <a:gdLst/>
              <a:ahLst/>
              <a:cxnLst/>
              <a:rect r="r" b="b" t="t" l="l"/>
              <a:pathLst>
                <a:path h="2079228" w="1836016">
                  <a:moveTo>
                    <a:pt x="47755" y="0"/>
                  </a:moveTo>
                  <a:lnTo>
                    <a:pt x="1788262" y="0"/>
                  </a:lnTo>
                  <a:cubicBezTo>
                    <a:pt x="1800927" y="0"/>
                    <a:pt x="1813073" y="5031"/>
                    <a:pt x="1822029" y="13987"/>
                  </a:cubicBezTo>
                  <a:cubicBezTo>
                    <a:pt x="1830985" y="22943"/>
                    <a:pt x="1836016" y="35089"/>
                    <a:pt x="1836016" y="47755"/>
                  </a:cubicBezTo>
                  <a:lnTo>
                    <a:pt x="1836016" y="2031473"/>
                  </a:lnTo>
                  <a:cubicBezTo>
                    <a:pt x="1836016" y="2057847"/>
                    <a:pt x="1814636" y="2079228"/>
                    <a:pt x="1788262" y="2079228"/>
                  </a:cubicBezTo>
                  <a:lnTo>
                    <a:pt x="47755" y="2079228"/>
                  </a:lnTo>
                  <a:cubicBezTo>
                    <a:pt x="35089" y="2079228"/>
                    <a:pt x="22943" y="2074197"/>
                    <a:pt x="13987" y="2065241"/>
                  </a:cubicBezTo>
                  <a:cubicBezTo>
                    <a:pt x="5031" y="2056285"/>
                    <a:pt x="0" y="2044139"/>
                    <a:pt x="0" y="2031473"/>
                  </a:cubicBezTo>
                  <a:lnTo>
                    <a:pt x="0" y="47755"/>
                  </a:lnTo>
                  <a:cubicBezTo>
                    <a:pt x="0" y="35089"/>
                    <a:pt x="5031" y="22943"/>
                    <a:pt x="13987" y="13987"/>
                  </a:cubicBezTo>
                  <a:cubicBezTo>
                    <a:pt x="22943" y="5031"/>
                    <a:pt x="35089" y="0"/>
                    <a:pt x="47755" y="0"/>
                  </a:cubicBezTo>
                  <a:close/>
                </a:path>
              </a:pathLst>
            </a:custGeom>
            <a:solidFill>
              <a:srgbClr val="FFFFFF"/>
            </a:solidFill>
            <a:ln w="19050" cap="rnd">
              <a:solidFill>
                <a:srgbClr val="40246D"/>
              </a:solidFill>
              <a:prstDash val="solid"/>
              <a:round/>
            </a:ln>
          </p:spPr>
        </p:sp>
        <p:sp>
          <p:nvSpPr>
            <p:cNvPr name="TextBox 5" id="5"/>
            <p:cNvSpPr txBox="true"/>
            <p:nvPr/>
          </p:nvSpPr>
          <p:spPr>
            <a:xfrm>
              <a:off x="0" y="-57150"/>
              <a:ext cx="1836016" cy="2136378"/>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14367763" y="9411354"/>
            <a:ext cx="3236480" cy="424535"/>
            <a:chOff x="0" y="0"/>
            <a:chExt cx="777458" cy="101980"/>
          </a:xfrm>
        </p:grpSpPr>
        <p:sp>
          <p:nvSpPr>
            <p:cNvPr name="Freeform 7" id="7"/>
            <p:cNvSpPr/>
            <p:nvPr/>
          </p:nvSpPr>
          <p:spPr>
            <a:xfrm flipH="false" flipV="false" rot="0">
              <a:off x="0" y="0"/>
              <a:ext cx="777458" cy="101980"/>
            </a:xfrm>
            <a:custGeom>
              <a:avLst/>
              <a:gdLst/>
              <a:ahLst/>
              <a:cxnLst/>
              <a:rect r="r" b="b" t="t" l="l"/>
              <a:pathLst>
                <a:path h="101980" w="777458">
                  <a:moveTo>
                    <a:pt x="388729" y="0"/>
                  </a:moveTo>
                  <a:cubicBezTo>
                    <a:pt x="174040" y="0"/>
                    <a:pt x="0" y="22829"/>
                    <a:pt x="0" y="50990"/>
                  </a:cubicBezTo>
                  <a:cubicBezTo>
                    <a:pt x="0" y="79151"/>
                    <a:pt x="174040" y="101980"/>
                    <a:pt x="388729" y="101980"/>
                  </a:cubicBezTo>
                  <a:cubicBezTo>
                    <a:pt x="603418" y="101980"/>
                    <a:pt x="777458" y="79151"/>
                    <a:pt x="777458" y="50990"/>
                  </a:cubicBezTo>
                  <a:cubicBezTo>
                    <a:pt x="777458" y="22829"/>
                    <a:pt x="603418" y="0"/>
                    <a:pt x="388729" y="0"/>
                  </a:cubicBezTo>
                  <a:close/>
                </a:path>
              </a:pathLst>
            </a:custGeom>
            <a:solidFill>
              <a:srgbClr val="40246D"/>
            </a:solidFill>
          </p:spPr>
        </p:sp>
        <p:sp>
          <p:nvSpPr>
            <p:cNvPr name="TextBox 8" id="8"/>
            <p:cNvSpPr txBox="true"/>
            <p:nvPr/>
          </p:nvSpPr>
          <p:spPr>
            <a:xfrm>
              <a:off x="72887" y="-47589"/>
              <a:ext cx="631684" cy="140009"/>
            </a:xfrm>
            <a:prstGeom prst="rect">
              <a:avLst/>
            </a:prstGeom>
          </p:spPr>
          <p:txBody>
            <a:bodyPr anchor="ctr" rtlCol="false" tIns="50800" lIns="50800" bIns="50800" rIns="50800"/>
            <a:lstStyle/>
            <a:p>
              <a:pPr algn="ctr">
                <a:lnSpc>
                  <a:spcPts val="2520"/>
                </a:lnSpc>
              </a:pPr>
            </a:p>
          </p:txBody>
        </p:sp>
      </p:grpSp>
      <p:grpSp>
        <p:nvGrpSpPr>
          <p:cNvPr name="Group 9" id="9"/>
          <p:cNvGrpSpPr>
            <a:grpSpLocks noChangeAspect="true"/>
          </p:cNvGrpSpPr>
          <p:nvPr/>
        </p:nvGrpSpPr>
        <p:grpSpPr>
          <a:xfrm rot="0">
            <a:off x="10073557" y="1481542"/>
            <a:ext cx="6085776" cy="6289474"/>
            <a:chOff x="0" y="0"/>
            <a:chExt cx="6362700" cy="6575666"/>
          </a:xfrm>
        </p:grpSpPr>
        <p:sp>
          <p:nvSpPr>
            <p:cNvPr name="Freeform 10" id="10"/>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3"/>
              <a:stretch>
                <a:fillRect l="-48655" t="0" r="-48655" b="0"/>
              </a:stretch>
            </a:blipFill>
          </p:spPr>
        </p:sp>
      </p:grpSp>
      <p:sp>
        <p:nvSpPr>
          <p:cNvPr name="Freeform 11" id="11"/>
          <p:cNvSpPr/>
          <p:nvPr/>
        </p:nvSpPr>
        <p:spPr>
          <a:xfrm flipH="false" flipV="false" rot="0">
            <a:off x="14367763" y="6146934"/>
            <a:ext cx="3236480" cy="3476688"/>
          </a:xfrm>
          <a:custGeom>
            <a:avLst/>
            <a:gdLst/>
            <a:ahLst/>
            <a:cxnLst/>
            <a:rect r="r" b="b" t="t" l="l"/>
            <a:pathLst>
              <a:path h="3476688" w="3236480">
                <a:moveTo>
                  <a:pt x="0" y="0"/>
                </a:moveTo>
                <a:lnTo>
                  <a:pt x="3236480" y="0"/>
                </a:lnTo>
                <a:lnTo>
                  <a:pt x="3236480" y="3476688"/>
                </a:lnTo>
                <a:lnTo>
                  <a:pt x="0" y="3476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697928">
            <a:off x="-1883286" y="7588945"/>
            <a:ext cx="9563951" cy="5222352"/>
          </a:xfrm>
          <a:custGeom>
            <a:avLst/>
            <a:gdLst/>
            <a:ahLst/>
            <a:cxnLst/>
            <a:rect r="r" b="b" t="t" l="l"/>
            <a:pathLst>
              <a:path h="5222352" w="9563951">
                <a:moveTo>
                  <a:pt x="0" y="0"/>
                </a:moveTo>
                <a:lnTo>
                  <a:pt x="9563951" y="0"/>
                </a:lnTo>
                <a:lnTo>
                  <a:pt x="9563951" y="5222353"/>
                </a:lnTo>
                <a:lnTo>
                  <a:pt x="0" y="52223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108939" y="-3849170"/>
            <a:ext cx="14437895" cy="8229600"/>
          </a:xfrm>
          <a:custGeom>
            <a:avLst/>
            <a:gdLst/>
            <a:ahLst/>
            <a:cxnLst/>
            <a:rect r="r" b="b" t="t" l="l"/>
            <a:pathLst>
              <a:path h="8229600" w="14437895">
                <a:moveTo>
                  <a:pt x="0" y="0"/>
                </a:moveTo>
                <a:lnTo>
                  <a:pt x="14437895" y="0"/>
                </a:lnTo>
                <a:lnTo>
                  <a:pt x="14437895" y="8229600"/>
                </a:lnTo>
                <a:lnTo>
                  <a:pt x="0" y="8229600"/>
                </a:lnTo>
                <a:lnTo>
                  <a:pt x="0" y="0"/>
                </a:lnTo>
                <a:close/>
              </a:path>
            </a:pathLst>
          </a:custGeom>
          <a:blipFill>
            <a:blip r:embed="rId8"/>
            <a:stretch>
              <a:fillRect l="0" t="0" r="0" b="0"/>
            </a:stretch>
          </a:blipFill>
        </p:spPr>
      </p:sp>
      <p:grpSp>
        <p:nvGrpSpPr>
          <p:cNvPr name="Group 14" id="14"/>
          <p:cNvGrpSpPr/>
          <p:nvPr/>
        </p:nvGrpSpPr>
        <p:grpSpPr>
          <a:xfrm rot="0">
            <a:off x="473292" y="1054664"/>
            <a:ext cx="9157591" cy="6586978"/>
            <a:chOff x="0" y="0"/>
            <a:chExt cx="12210122" cy="8782637"/>
          </a:xfrm>
        </p:grpSpPr>
        <p:sp>
          <p:nvSpPr>
            <p:cNvPr name="TextBox 15" id="15"/>
            <p:cNvSpPr txBox="true"/>
            <p:nvPr/>
          </p:nvSpPr>
          <p:spPr>
            <a:xfrm rot="0">
              <a:off x="0" y="2195572"/>
              <a:ext cx="12210122" cy="6587065"/>
            </a:xfrm>
            <a:prstGeom prst="rect">
              <a:avLst/>
            </a:prstGeom>
          </p:spPr>
          <p:txBody>
            <a:bodyPr anchor="t" rtlCol="false" tIns="0" lIns="0" bIns="0" rIns="0">
              <a:spAutoFit/>
            </a:bodyPr>
            <a:lstStyle/>
            <a:p>
              <a:pPr algn="l">
                <a:lnSpc>
                  <a:spcPts val="3962"/>
                </a:lnSpc>
              </a:pPr>
              <a:r>
                <a:rPr lang="en-US" sz="2830">
                  <a:solidFill>
                    <a:srgbClr val="44000A"/>
                  </a:solidFill>
                  <a:latin typeface="Montserrat"/>
                </a:rPr>
                <a:t>A computação em nuvem refere-se ao uso de recursos de computação (como servidores, armazenamento, bancos de dados, redes, software, etc.) fornecidos pela Internet (ou “nuvem”) em vez de recursos locais.</a:t>
              </a:r>
            </a:p>
            <a:p>
              <a:pPr algn="l">
                <a:lnSpc>
                  <a:spcPts val="3962"/>
                </a:lnSpc>
              </a:pPr>
              <a:r>
                <a:rPr lang="en-US" sz="2830">
                  <a:solidFill>
                    <a:srgbClr val="44000A"/>
                  </a:solidFill>
                  <a:latin typeface="Montserrat"/>
                </a:rPr>
                <a:t>Em vez de manter servidores físicos em suas instalações, as empresas podem alugar recursos de provedores de nuvem, como a Amazon Web Services (AWS), Microsoft Azure ou Google Cloud Platform.</a:t>
              </a:r>
            </a:p>
          </p:txBody>
        </p:sp>
        <p:sp>
          <p:nvSpPr>
            <p:cNvPr name="TextBox 16" id="16"/>
            <p:cNvSpPr txBox="true"/>
            <p:nvPr/>
          </p:nvSpPr>
          <p:spPr>
            <a:xfrm rot="0">
              <a:off x="0" y="66675"/>
              <a:ext cx="12210122" cy="1696283"/>
            </a:xfrm>
            <a:prstGeom prst="rect">
              <a:avLst/>
            </a:prstGeom>
          </p:spPr>
          <p:txBody>
            <a:bodyPr anchor="t" rtlCol="false" tIns="0" lIns="0" bIns="0" rIns="0">
              <a:spAutoFit/>
            </a:bodyPr>
            <a:lstStyle/>
            <a:p>
              <a:pPr algn="l">
                <a:lnSpc>
                  <a:spcPts val="9752"/>
                </a:lnSpc>
              </a:pPr>
              <a:r>
                <a:rPr lang="en-US" sz="8707" spc="-174">
                  <a:solidFill>
                    <a:srgbClr val="44000A"/>
                  </a:solidFill>
                  <a:latin typeface="Roca One Bold"/>
                </a:rPr>
                <a:t> O que é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9593"/>
        </a:solidFill>
      </p:bgPr>
    </p:bg>
    <p:spTree>
      <p:nvGrpSpPr>
        <p:cNvPr id="1" name=""/>
        <p:cNvGrpSpPr/>
        <p:nvPr/>
      </p:nvGrpSpPr>
      <p:grpSpPr>
        <a:xfrm>
          <a:off x="0" y="0"/>
          <a:ext cx="0" cy="0"/>
          <a:chOff x="0" y="0"/>
          <a:chExt cx="0" cy="0"/>
        </a:xfrm>
      </p:grpSpPr>
      <p:sp>
        <p:nvSpPr>
          <p:cNvPr name="Freeform 2" id="2"/>
          <p:cNvSpPr/>
          <p:nvPr/>
        </p:nvSpPr>
        <p:spPr>
          <a:xfrm flipH="false" flipV="false" rot="1076136">
            <a:off x="5932443" y="-2913013"/>
            <a:ext cx="16230600" cy="8196453"/>
          </a:xfrm>
          <a:custGeom>
            <a:avLst/>
            <a:gdLst/>
            <a:ahLst/>
            <a:cxnLst/>
            <a:rect r="r" b="b" t="t" l="l"/>
            <a:pathLst>
              <a:path h="8196453" w="16230600">
                <a:moveTo>
                  <a:pt x="0" y="0"/>
                </a:moveTo>
                <a:lnTo>
                  <a:pt x="16230600" y="0"/>
                </a:lnTo>
                <a:lnTo>
                  <a:pt x="16230600" y="8196453"/>
                </a:lnTo>
                <a:lnTo>
                  <a:pt x="0" y="8196453"/>
                </a:lnTo>
                <a:lnTo>
                  <a:pt x="0" y="0"/>
                </a:lnTo>
                <a:close/>
              </a:path>
            </a:pathLst>
          </a:custGeom>
          <a:blipFill>
            <a:blip r:embed="rId2"/>
            <a:stretch>
              <a:fillRect l="0" t="0" r="0" b="0"/>
            </a:stretch>
          </a:blipFill>
        </p:spPr>
      </p:sp>
      <p:sp>
        <p:nvSpPr>
          <p:cNvPr name="Freeform 3" id="3"/>
          <p:cNvSpPr/>
          <p:nvPr/>
        </p:nvSpPr>
        <p:spPr>
          <a:xfrm flipH="false" flipV="false" rot="1087267">
            <a:off x="10757544" y="-2195297"/>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454224" y="1263828"/>
            <a:ext cx="3814890" cy="3244992"/>
            <a:chOff x="0" y="0"/>
            <a:chExt cx="597347" cy="508111"/>
          </a:xfrm>
        </p:grpSpPr>
        <p:sp>
          <p:nvSpPr>
            <p:cNvPr name="Freeform 5" id="5"/>
            <p:cNvSpPr/>
            <p:nvPr/>
          </p:nvSpPr>
          <p:spPr>
            <a:xfrm flipH="false" flipV="false" rot="0">
              <a:off x="0" y="0"/>
              <a:ext cx="597347" cy="508111"/>
            </a:xfrm>
            <a:custGeom>
              <a:avLst/>
              <a:gdLst/>
              <a:ahLst/>
              <a:cxnLst/>
              <a:rect r="r" b="b" t="t" l="l"/>
              <a:pathLst>
                <a:path h="508111" w="597347">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78A5D8"/>
            </a:solidFill>
            <a:ln w="19050" cap="rnd">
              <a:solidFill>
                <a:srgbClr val="40246D"/>
              </a:solidFill>
              <a:prstDash val="solid"/>
              <a:round/>
            </a:ln>
          </p:spPr>
        </p:sp>
        <p:sp>
          <p:nvSpPr>
            <p:cNvPr name="TextBox 6" id="6"/>
            <p:cNvSpPr txBox="true"/>
            <p:nvPr/>
          </p:nvSpPr>
          <p:spPr>
            <a:xfrm>
              <a:off x="0" y="-66675"/>
              <a:ext cx="597347" cy="574786"/>
            </a:xfrm>
            <a:prstGeom prst="rect">
              <a:avLst/>
            </a:prstGeom>
          </p:spPr>
          <p:txBody>
            <a:bodyPr anchor="ctr" rtlCol="false" tIns="254000" lIns="254000" bIns="254000" rIns="254000"/>
            <a:lstStyle/>
            <a:p>
              <a:pPr algn="ctr">
                <a:lnSpc>
                  <a:spcPts val="3360"/>
                </a:lnSpc>
              </a:pPr>
            </a:p>
          </p:txBody>
        </p:sp>
      </p:grpSp>
      <p:sp>
        <p:nvSpPr>
          <p:cNvPr name="Freeform 7" id="7"/>
          <p:cNvSpPr/>
          <p:nvPr/>
        </p:nvSpPr>
        <p:spPr>
          <a:xfrm flipH="false" flipV="false" rot="0">
            <a:off x="12108973" y="1028700"/>
            <a:ext cx="5871630" cy="3459243"/>
          </a:xfrm>
          <a:custGeom>
            <a:avLst/>
            <a:gdLst/>
            <a:ahLst/>
            <a:cxnLst/>
            <a:rect r="r" b="b" t="t" l="l"/>
            <a:pathLst>
              <a:path h="3459243" w="5871630">
                <a:moveTo>
                  <a:pt x="0" y="0"/>
                </a:moveTo>
                <a:lnTo>
                  <a:pt x="5871630" y="0"/>
                </a:lnTo>
                <a:lnTo>
                  <a:pt x="5871630" y="3459243"/>
                </a:lnTo>
                <a:lnTo>
                  <a:pt x="0" y="3459243"/>
                </a:lnTo>
                <a:lnTo>
                  <a:pt x="0" y="0"/>
                </a:lnTo>
                <a:close/>
              </a:path>
            </a:pathLst>
          </a:custGeom>
          <a:blipFill>
            <a:blip r:embed="rId5">
              <a:extLst>
                <a:ext uri="{96DAC541-7B7A-43D3-8B79-37D633B846F1}">
                  <asvg:svgBlip xmlns:asvg="http://schemas.microsoft.com/office/drawing/2016/SVG/main" r:embed="rId6"/>
                </a:ext>
              </a:extLst>
            </a:blip>
            <a:stretch>
              <a:fillRect l="0" t="0" r="0" b="-40727"/>
            </a:stretch>
          </a:blipFill>
        </p:spPr>
      </p:sp>
      <p:sp>
        <p:nvSpPr>
          <p:cNvPr name="Freeform 8" id="8"/>
          <p:cNvSpPr/>
          <p:nvPr/>
        </p:nvSpPr>
        <p:spPr>
          <a:xfrm flipH="false" flipV="false" rot="0">
            <a:off x="7267562" y="6266512"/>
            <a:ext cx="16230600" cy="8196453"/>
          </a:xfrm>
          <a:custGeom>
            <a:avLst/>
            <a:gdLst/>
            <a:ahLst/>
            <a:cxnLst/>
            <a:rect r="r" b="b" t="t" l="l"/>
            <a:pathLst>
              <a:path h="8196453" w="16230600">
                <a:moveTo>
                  <a:pt x="0" y="0"/>
                </a:moveTo>
                <a:lnTo>
                  <a:pt x="16230600" y="0"/>
                </a:lnTo>
                <a:lnTo>
                  <a:pt x="16230600" y="8196453"/>
                </a:lnTo>
                <a:lnTo>
                  <a:pt x="0" y="8196453"/>
                </a:lnTo>
                <a:lnTo>
                  <a:pt x="0" y="0"/>
                </a:lnTo>
                <a:close/>
              </a:path>
            </a:pathLst>
          </a:custGeom>
          <a:blipFill>
            <a:blip r:embed="rId2"/>
            <a:stretch>
              <a:fillRect l="0" t="0" r="0" b="0"/>
            </a:stretch>
          </a:blipFill>
        </p:spPr>
      </p:sp>
      <p:sp>
        <p:nvSpPr>
          <p:cNvPr name="Freeform 9" id="9"/>
          <p:cNvSpPr/>
          <p:nvPr/>
        </p:nvSpPr>
        <p:spPr>
          <a:xfrm flipH="false" flipV="false" rot="0">
            <a:off x="9582177" y="8048951"/>
            <a:ext cx="9975080" cy="5097047"/>
          </a:xfrm>
          <a:custGeom>
            <a:avLst/>
            <a:gdLst/>
            <a:ahLst/>
            <a:cxnLst/>
            <a:rect r="r" b="b" t="t" l="l"/>
            <a:pathLst>
              <a:path h="5097047" w="9975080">
                <a:moveTo>
                  <a:pt x="0" y="0"/>
                </a:moveTo>
                <a:lnTo>
                  <a:pt x="9975080" y="0"/>
                </a:lnTo>
                <a:lnTo>
                  <a:pt x="9975080" y="5097046"/>
                </a:lnTo>
                <a:lnTo>
                  <a:pt x="0" y="5097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2454224" y="6013308"/>
            <a:ext cx="3814890" cy="3244992"/>
            <a:chOff x="0" y="0"/>
            <a:chExt cx="597347" cy="508111"/>
          </a:xfrm>
        </p:grpSpPr>
        <p:sp>
          <p:nvSpPr>
            <p:cNvPr name="Freeform 11" id="11"/>
            <p:cNvSpPr/>
            <p:nvPr/>
          </p:nvSpPr>
          <p:spPr>
            <a:xfrm flipH="false" flipV="false" rot="0">
              <a:off x="0" y="0"/>
              <a:ext cx="597347" cy="508111"/>
            </a:xfrm>
            <a:custGeom>
              <a:avLst/>
              <a:gdLst/>
              <a:ahLst/>
              <a:cxnLst/>
              <a:rect r="r" b="b" t="t" l="l"/>
              <a:pathLst>
                <a:path h="508111" w="597347">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78A5D8"/>
            </a:solidFill>
            <a:ln w="19050" cap="rnd">
              <a:solidFill>
                <a:srgbClr val="40246D"/>
              </a:solidFill>
              <a:prstDash val="solid"/>
              <a:round/>
            </a:ln>
          </p:spPr>
        </p:sp>
        <p:sp>
          <p:nvSpPr>
            <p:cNvPr name="TextBox 12" id="12"/>
            <p:cNvSpPr txBox="true"/>
            <p:nvPr/>
          </p:nvSpPr>
          <p:spPr>
            <a:xfrm>
              <a:off x="0" y="-66675"/>
              <a:ext cx="597347" cy="574786"/>
            </a:xfrm>
            <a:prstGeom prst="rect">
              <a:avLst/>
            </a:prstGeom>
          </p:spPr>
          <p:txBody>
            <a:bodyPr anchor="ctr" rtlCol="false" tIns="254000" lIns="254000" bIns="254000" rIns="254000"/>
            <a:lstStyle/>
            <a:p>
              <a:pPr algn="ctr">
                <a:lnSpc>
                  <a:spcPts val="3360"/>
                </a:lnSpc>
              </a:pPr>
            </a:p>
          </p:txBody>
        </p:sp>
      </p:grpSp>
      <p:sp>
        <p:nvSpPr>
          <p:cNvPr name="Freeform 13" id="13"/>
          <p:cNvSpPr/>
          <p:nvPr/>
        </p:nvSpPr>
        <p:spPr>
          <a:xfrm flipH="false" flipV="false" rot="0">
            <a:off x="12968491" y="5193574"/>
            <a:ext cx="3702348" cy="4064726"/>
          </a:xfrm>
          <a:custGeom>
            <a:avLst/>
            <a:gdLst/>
            <a:ahLst/>
            <a:cxnLst/>
            <a:rect r="r" b="b" t="t" l="l"/>
            <a:pathLst>
              <a:path h="4064726" w="3702348">
                <a:moveTo>
                  <a:pt x="0" y="0"/>
                </a:moveTo>
                <a:lnTo>
                  <a:pt x="3702347" y="0"/>
                </a:lnTo>
                <a:lnTo>
                  <a:pt x="3702347" y="4064726"/>
                </a:lnTo>
                <a:lnTo>
                  <a:pt x="0" y="4064726"/>
                </a:lnTo>
                <a:lnTo>
                  <a:pt x="0" y="0"/>
                </a:lnTo>
                <a:close/>
              </a:path>
            </a:pathLst>
          </a:custGeom>
          <a:blipFill>
            <a:blip r:embed="rId7">
              <a:extLst>
                <a:ext uri="{96DAC541-7B7A-43D3-8B79-37D633B846F1}">
                  <asvg:svgBlip xmlns:asvg="http://schemas.microsoft.com/office/drawing/2016/SVG/main" r:embed="rId8"/>
                </a:ext>
              </a:extLst>
            </a:blip>
            <a:stretch>
              <a:fillRect l="0" t="0" r="0" b="-38007"/>
            </a:stretch>
          </a:blipFill>
        </p:spPr>
      </p:sp>
      <p:sp>
        <p:nvSpPr>
          <p:cNvPr name="Freeform 14" id="14"/>
          <p:cNvSpPr/>
          <p:nvPr/>
        </p:nvSpPr>
        <p:spPr>
          <a:xfrm flipH="false" flipV="false" rot="0">
            <a:off x="868655" y="3352717"/>
            <a:ext cx="320089" cy="320089"/>
          </a:xfrm>
          <a:custGeom>
            <a:avLst/>
            <a:gdLst/>
            <a:ahLst/>
            <a:cxnLst/>
            <a:rect r="r" b="b" t="t" l="l"/>
            <a:pathLst>
              <a:path h="320089" w="320089">
                <a:moveTo>
                  <a:pt x="0" y="0"/>
                </a:moveTo>
                <a:lnTo>
                  <a:pt x="320090" y="0"/>
                </a:lnTo>
                <a:lnTo>
                  <a:pt x="320090" y="320089"/>
                </a:lnTo>
                <a:lnTo>
                  <a:pt x="0" y="3200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1242363"/>
            <a:ext cx="9689007" cy="1157605"/>
          </a:xfrm>
          <a:prstGeom prst="rect">
            <a:avLst/>
          </a:prstGeom>
        </p:spPr>
        <p:txBody>
          <a:bodyPr anchor="t" rtlCol="false" tIns="0" lIns="0" bIns="0" rIns="0">
            <a:spAutoFit/>
          </a:bodyPr>
          <a:lstStyle/>
          <a:p>
            <a:pPr algn="l">
              <a:lnSpc>
                <a:spcPts val="8960"/>
              </a:lnSpc>
            </a:pPr>
            <a:r>
              <a:rPr lang="en-US" sz="8000" spc="-160">
                <a:solidFill>
                  <a:srgbClr val="44000A"/>
                </a:solidFill>
                <a:latin typeface="Roca One Bold"/>
              </a:rPr>
              <a:t>Historia</a:t>
            </a:r>
          </a:p>
        </p:txBody>
      </p:sp>
      <p:sp>
        <p:nvSpPr>
          <p:cNvPr name="TextBox 16" id="16"/>
          <p:cNvSpPr txBox="true"/>
          <p:nvPr/>
        </p:nvSpPr>
        <p:spPr>
          <a:xfrm rot="0">
            <a:off x="1346480" y="3066465"/>
            <a:ext cx="9524010" cy="4982486"/>
          </a:xfrm>
          <a:prstGeom prst="rect">
            <a:avLst/>
          </a:prstGeom>
        </p:spPr>
        <p:txBody>
          <a:bodyPr anchor="t" rtlCol="false" tIns="0" lIns="0" bIns="0" rIns="0">
            <a:spAutoFit/>
          </a:bodyPr>
          <a:lstStyle/>
          <a:p>
            <a:pPr algn="l">
              <a:lnSpc>
                <a:spcPts val="4953"/>
              </a:lnSpc>
            </a:pPr>
            <a:r>
              <a:rPr lang="en-US" sz="3537">
                <a:solidFill>
                  <a:srgbClr val="44000A"/>
                </a:solidFill>
                <a:latin typeface="Poppins"/>
              </a:rPr>
              <a:t>A palavra “nuvem”, referindo-se ao armazenamento de dados em servidores públicos, privados ou híbridos, surgiu por meio de como os recursos de computação são apresentados aos usuários, de modo em que eles ficam “flutuando” em um ambiente virtual, como uma nuvem.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B783"/>
        </a:solidFill>
      </p:bgPr>
    </p:bg>
    <p:spTree>
      <p:nvGrpSpPr>
        <p:cNvPr id="1" name=""/>
        <p:cNvGrpSpPr/>
        <p:nvPr/>
      </p:nvGrpSpPr>
      <p:grpSpPr>
        <a:xfrm>
          <a:off x="0" y="0"/>
          <a:ext cx="0" cy="0"/>
          <a:chOff x="0" y="0"/>
          <a:chExt cx="0" cy="0"/>
        </a:xfrm>
      </p:grpSpPr>
      <p:sp>
        <p:nvSpPr>
          <p:cNvPr name="Freeform 2" id="2"/>
          <p:cNvSpPr/>
          <p:nvPr/>
        </p:nvSpPr>
        <p:spPr>
          <a:xfrm flipH="false" flipV="false" rot="-346849">
            <a:off x="-2414919" y="-2276237"/>
            <a:ext cx="9563951" cy="5222352"/>
          </a:xfrm>
          <a:custGeom>
            <a:avLst/>
            <a:gdLst/>
            <a:ahLst/>
            <a:cxnLst/>
            <a:rect r="r" b="b" t="t" l="l"/>
            <a:pathLst>
              <a:path h="5222352" w="9563951">
                <a:moveTo>
                  <a:pt x="0" y="0"/>
                </a:moveTo>
                <a:lnTo>
                  <a:pt x="9563951" y="0"/>
                </a:lnTo>
                <a:lnTo>
                  <a:pt x="9563951" y="5222352"/>
                </a:lnTo>
                <a:lnTo>
                  <a:pt x="0" y="5222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1561" y="6944997"/>
            <a:ext cx="14437895" cy="8229600"/>
          </a:xfrm>
          <a:custGeom>
            <a:avLst/>
            <a:gdLst/>
            <a:ahLst/>
            <a:cxnLst/>
            <a:rect r="r" b="b" t="t" l="l"/>
            <a:pathLst>
              <a:path h="8229600" w="14437895">
                <a:moveTo>
                  <a:pt x="0" y="0"/>
                </a:moveTo>
                <a:lnTo>
                  <a:pt x="14437895" y="0"/>
                </a:lnTo>
                <a:lnTo>
                  <a:pt x="1443789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346849">
            <a:off x="12345223" y="7926099"/>
            <a:ext cx="9563951" cy="5222352"/>
          </a:xfrm>
          <a:custGeom>
            <a:avLst/>
            <a:gdLst/>
            <a:ahLst/>
            <a:cxnLst/>
            <a:rect r="r" b="b" t="t" l="l"/>
            <a:pathLst>
              <a:path h="5222352" w="9563951">
                <a:moveTo>
                  <a:pt x="0" y="0"/>
                </a:moveTo>
                <a:lnTo>
                  <a:pt x="9563951" y="0"/>
                </a:lnTo>
                <a:lnTo>
                  <a:pt x="9563951" y="5222352"/>
                </a:lnTo>
                <a:lnTo>
                  <a:pt x="0" y="5222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92610" y="-3850601"/>
            <a:ext cx="16230600" cy="8196453"/>
          </a:xfrm>
          <a:custGeom>
            <a:avLst/>
            <a:gdLst/>
            <a:ahLst/>
            <a:cxnLst/>
            <a:rect r="r" b="b" t="t" l="l"/>
            <a:pathLst>
              <a:path h="8196453" w="16230600">
                <a:moveTo>
                  <a:pt x="0" y="0"/>
                </a:moveTo>
                <a:lnTo>
                  <a:pt x="16230600" y="0"/>
                </a:lnTo>
                <a:lnTo>
                  <a:pt x="16230600" y="8196453"/>
                </a:lnTo>
                <a:lnTo>
                  <a:pt x="0" y="8196453"/>
                </a:lnTo>
                <a:lnTo>
                  <a:pt x="0" y="0"/>
                </a:lnTo>
                <a:close/>
              </a:path>
            </a:pathLst>
          </a:custGeom>
          <a:blipFill>
            <a:blip r:embed="rId7"/>
            <a:stretch>
              <a:fillRect l="0" t="0" r="0" b="0"/>
            </a:stretch>
          </a:blipFill>
        </p:spPr>
      </p:sp>
      <p:graphicFrame>
        <p:nvGraphicFramePr>
          <p:cNvPr name="Table 6" id="6"/>
          <p:cNvGraphicFramePr>
            <a:graphicFrameLocks noGrp="true"/>
          </p:cNvGraphicFramePr>
          <p:nvPr/>
        </p:nvGraphicFramePr>
        <p:xfrm>
          <a:off x="2367057" y="1043526"/>
          <a:ext cx="14539970" cy="7991220"/>
        </p:xfrm>
        <a:graphic>
          <a:graphicData uri="http://schemas.openxmlformats.org/drawingml/2006/table">
            <a:tbl>
              <a:tblPr/>
              <a:tblGrid>
                <a:gridCol w="351981"/>
                <a:gridCol w="6388741"/>
                <a:gridCol w="7799248"/>
              </a:tblGrid>
              <a:tr h="630152">
                <a:tc gridSpan="3">
                  <a:txBody>
                    <a:bodyPr anchor="t" rtlCol="false"/>
                    <a:lstStyle/>
                    <a:p>
                      <a:pPr algn="ctr">
                        <a:lnSpc>
                          <a:spcPts val="238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9141"/>
                    </a:solidFill>
                  </a:tcPr>
                </a:tc>
                <a:tc hMerge="true">
                  <a:txBody>
                    <a:bodyPr anchor="t" rtlCol="false"/>
                    <a:lstStyle/>
                    <a:p>
                      <a:pPr algn="ctr">
                        <a:lnSpc>
                          <a:spcPts val="238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9141"/>
                    </a:solidFill>
                  </a:tcPr>
                </a:tc>
                <a:tc hMerge="true">
                  <a:txBody>
                    <a:bodyPr anchor="t" rtlCol="false"/>
                    <a:lstStyle/>
                    <a:p>
                      <a:pPr algn="ctr">
                        <a:lnSpc>
                          <a:spcPts val="238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9141"/>
                    </a:solidFill>
                  </a:tcPr>
                </a:tc>
              </a:tr>
              <a:tr h="697082">
                <a:tc>
                  <a:txBody>
                    <a:bodyPr anchor="t" rtlCol="false"/>
                    <a:lstStyle/>
                    <a:p>
                      <a:pPr algn="ctr">
                        <a:lnSpc>
                          <a:spcPts val="238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D5D5B"/>
                    </a:solidFill>
                  </a:tcPr>
                </a:tc>
                <a:tc>
                  <a:txBody>
                    <a:bodyPr anchor="t" rtlCol="false"/>
                    <a:lstStyle/>
                    <a:p>
                      <a:pPr algn="ctr">
                        <a:lnSpc>
                          <a:spcPts val="2380"/>
                        </a:lnSpc>
                        <a:defRPr/>
                      </a:pPr>
                      <a:r>
                        <a:rPr lang="en-US" sz="1700">
                          <a:solidFill>
                            <a:srgbClr val="44000A"/>
                          </a:solidFill>
                          <a:latin typeface="Poppins"/>
                        </a:rPr>
                        <a:t>Benefícios</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D5D5B"/>
                    </a:solidFill>
                  </a:tcPr>
                </a:tc>
                <a:tc>
                  <a:txBody>
                    <a:bodyPr anchor="t" rtlCol="false"/>
                    <a:lstStyle/>
                    <a:p>
                      <a:pPr algn="ctr">
                        <a:lnSpc>
                          <a:spcPts val="2380"/>
                        </a:lnSpc>
                        <a:defRPr/>
                      </a:pPr>
                      <a:r>
                        <a:rPr lang="en-US" sz="1700">
                          <a:solidFill>
                            <a:srgbClr val="44000A"/>
                          </a:solidFill>
                          <a:latin typeface="Poppins"/>
                        </a:rPr>
                        <a:t>Desvantagens</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D5D5B"/>
                    </a:solidFill>
                  </a:tcPr>
                </a:tc>
              </a:tr>
              <a:tr h="2394149">
                <a:tc rowSpan="3">
                  <a:txBody>
                    <a:bodyPr anchor="t" rtlCol="false"/>
                    <a:lstStyle/>
                    <a:p>
                      <a:pPr algn="ctr">
                        <a:lnSpc>
                          <a:spcPts val="196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D447"/>
                    </a:solidFill>
                  </a:tcPr>
                </a:tc>
                <a:tc>
                  <a:txBody>
                    <a:bodyPr anchor="t" rtlCol="false"/>
                    <a:lstStyle/>
                    <a:p>
                      <a:pPr algn="ctr">
                        <a:lnSpc>
                          <a:spcPts val="1960"/>
                        </a:lnSpc>
                        <a:defRPr/>
                      </a:pPr>
                      <a:r>
                        <a:rPr lang="en-US" sz="1400">
                          <a:solidFill>
                            <a:srgbClr val="44000A"/>
                          </a:solidFill>
                          <a:latin typeface="Poppins"/>
                        </a:rPr>
                        <a:t>Elasticidade: Escala recursos conforme a demanda, evitando a necessidade de investir em hardware adicional.</a:t>
                      </a:r>
                      <a:endParaRPr lang="en-US" sz="1100"/>
                    </a:p>
                    <a:p>
                      <a:pPr algn="ctr">
                        <a:lnSpc>
                          <a:spcPts val="1960"/>
                        </a:lnSpc>
                      </a:pPr>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E489"/>
                    </a:solidFill>
                  </a:tcPr>
                </a:tc>
                <a:tc>
                  <a:txBody>
                    <a:bodyPr anchor="t" rtlCol="false"/>
                    <a:lstStyle/>
                    <a:p>
                      <a:pPr algn="ctr">
                        <a:lnSpc>
                          <a:spcPts val="1960"/>
                        </a:lnSpc>
                        <a:defRPr/>
                      </a:pPr>
                      <a:r>
                        <a:rPr lang="en-US" sz="1400">
                          <a:solidFill>
                            <a:srgbClr val="44000A"/>
                          </a:solidFill>
                          <a:latin typeface="Poppins"/>
                        </a:rPr>
                        <a:t>Dependência de conexão à Internet: Para acessar e utilizar serviços em nuvem, é necessário ter uma conexão à Internet estável. A ausência de conectividade pode limitar o acesso aos dados e aplicativos.</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E693"/>
                    </a:solidFill>
                  </a:tcPr>
                </a:tc>
              </a:tr>
              <a:tr h="1427697">
                <a:tc vMerge="true">
                  <a:txBody>
                    <a:bodyPr anchor="t" rtlCol="false"/>
                    <a:lstStyle/>
                    <a:p>
                      <a:pPr algn="ctr">
                        <a:lnSpc>
                          <a:spcPts val="196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D447"/>
                    </a:solidFill>
                  </a:tcPr>
                </a:tc>
                <a:tc>
                  <a:txBody>
                    <a:bodyPr anchor="t" rtlCol="false"/>
                    <a:lstStyle/>
                    <a:p>
                      <a:pPr algn="ctr">
                        <a:lnSpc>
                          <a:spcPts val="1960"/>
                        </a:lnSpc>
                        <a:defRPr/>
                      </a:pPr>
                      <a:endParaRPr lang="en-US" sz="1100"/>
                    </a:p>
                    <a:p>
                      <a:pPr algn="ctr">
                        <a:lnSpc>
                          <a:spcPts val="1960"/>
                        </a:lnSpc>
                      </a:pPr>
                      <a:r>
                        <a:rPr lang="en-US" sz="1400">
                          <a:solidFill>
                            <a:srgbClr val="44000A"/>
                          </a:solidFill>
                          <a:latin typeface="Poppins"/>
                        </a:rPr>
                        <a:t>Acessibilidade: Acesso remoto a partir de qualquer lugar com conexão à Internet.</a:t>
                      </a:r>
                    </a:p>
                    <a:p>
                      <a:pPr algn="ctr">
                        <a:lnSpc>
                          <a:spcPts val="1960"/>
                        </a:lnSpc>
                      </a:pPr>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B783"/>
                    </a:solidFill>
                  </a:tcPr>
                </a:tc>
                <a:tc>
                  <a:txBody>
                    <a:bodyPr anchor="t" rtlCol="false"/>
                    <a:lstStyle/>
                    <a:p>
                      <a:pPr algn="ctr">
                        <a:lnSpc>
                          <a:spcPts val="1960"/>
                        </a:lnSpc>
                        <a:defRPr/>
                      </a:pPr>
                      <a:r>
                        <a:rPr lang="en-US" sz="1400">
                          <a:solidFill>
                            <a:srgbClr val="44000A"/>
                          </a:solidFill>
                          <a:latin typeface="Poppins"/>
                        </a:rPr>
                        <a:t>Risco de segurança: Armazenar dados na nuvem pode trazer preocupações com a segurança. Embora os provedores de serviços em nuvem tomem medidas de segurança, sempre existe um risco potencial de violação de dados e acesso não autorizado</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B783"/>
                    </a:solidFill>
                  </a:tcPr>
                </a:tc>
              </a:tr>
              <a:tr h="1308043">
                <a:tc vMerge="true">
                  <a:txBody>
                    <a:bodyPr anchor="t" rtlCol="false"/>
                    <a:lstStyle/>
                    <a:p>
                      <a:pPr algn="ctr">
                        <a:lnSpc>
                          <a:spcPts val="196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D447"/>
                    </a:solidFill>
                  </a:tcPr>
                </a:tc>
                <a:tc>
                  <a:txBody>
                    <a:bodyPr anchor="t" rtlCol="false"/>
                    <a:lstStyle/>
                    <a:p>
                      <a:pPr algn="ctr">
                        <a:lnSpc>
                          <a:spcPts val="1960"/>
                        </a:lnSpc>
                        <a:defRPr/>
                      </a:pPr>
                      <a:endParaRPr lang="en-US" sz="1100"/>
                    </a:p>
                    <a:p>
                      <a:pPr algn="ctr">
                        <a:lnSpc>
                          <a:spcPts val="1960"/>
                        </a:lnSpc>
                      </a:pPr>
                      <a:r>
                        <a:rPr lang="en-US" sz="1400">
                          <a:solidFill>
                            <a:srgbClr val="44000A"/>
                          </a:solidFill>
                          <a:latin typeface="Poppins"/>
                        </a:rPr>
                        <a:t>Redução de Custos: Evita gastos com infraestrutura física e manutenção.</a:t>
                      </a:r>
                    </a:p>
                    <a:p>
                      <a:pPr algn="ctr">
                        <a:lnSpc>
                          <a:spcPts val="1960"/>
                        </a:lnSpc>
                      </a:pPr>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BAEC"/>
                    </a:solidFill>
                  </a:tcPr>
                </a:tc>
                <a:tc>
                  <a:txBody>
                    <a:bodyPr anchor="t" rtlCol="false"/>
                    <a:lstStyle/>
                    <a:p>
                      <a:pPr algn="ctr">
                        <a:lnSpc>
                          <a:spcPts val="1960"/>
                        </a:lnSpc>
                        <a:defRPr/>
                      </a:pPr>
                      <a:r>
                        <a:rPr lang="en-US" sz="1400">
                          <a:solidFill>
                            <a:srgbClr val="44000A"/>
                          </a:solidFill>
                          <a:latin typeface="Poppins"/>
                        </a:rPr>
                        <a:t>Interrupções do serviço: Os serviços em nuvem estão sujeitos a interrupções temporárias devido a falhas de infraestrutura ou problemas técnicos nos data centers, o que pode resultar em períodos de inatividade.</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BAEC"/>
                    </a:solidFill>
                  </a:tcPr>
                </a:tc>
              </a:tr>
              <a:tr h="1534097">
                <a:tc>
                  <a:txBody>
                    <a:bodyPr anchor="t" rtlCol="false"/>
                    <a:lstStyle/>
                    <a:p>
                      <a:pPr algn="ctr">
                        <a:lnSpc>
                          <a:spcPts val="1960"/>
                        </a:lnSpc>
                        <a:defRPr/>
                      </a:pP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FFFFFF"/>
                    </a:solidFill>
                  </a:tcPr>
                </a:tc>
                <a:tc>
                  <a:txBody>
                    <a:bodyPr anchor="t" rtlCol="false"/>
                    <a:lstStyle/>
                    <a:p>
                      <a:pPr algn="ctr">
                        <a:lnSpc>
                          <a:spcPts val="1960"/>
                        </a:lnSpc>
                        <a:defRPr/>
                      </a:pPr>
                      <a:endParaRPr lang="en-US" sz="1100"/>
                    </a:p>
                    <a:p>
                      <a:pPr algn="ctr">
                        <a:lnSpc>
                          <a:spcPts val="1960"/>
                        </a:lnSpc>
                      </a:pPr>
                      <a:r>
                        <a:rPr lang="en-US" sz="1400">
                          <a:solidFill>
                            <a:srgbClr val="44000A"/>
                          </a:solidFill>
                          <a:latin typeface="Poppins"/>
                        </a:rPr>
                        <a:t>Agilidade: Implantação rápida de aplicativos e serviços.</a:t>
                      </a:r>
                    </a:p>
                    <a:p>
                      <a:pPr algn="ctr">
                        <a:lnSpc>
                          <a:spcPts val="1960"/>
                        </a:lnSpc>
                      </a:pPr>
                      <a:r>
                        <a:rPr lang="en-US" sz="1400">
                          <a:solidFill>
                            <a:srgbClr val="44000A"/>
                          </a:solidFill>
                          <a:latin typeface="Poppins"/>
                        </a:rPr>
                        <a:t>Segurança: Provedores de nuvem geralmente oferecem medidas de segurança robustas.</a:t>
                      </a:r>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93C5FF"/>
                    </a:solidFill>
                  </a:tcPr>
                </a:tc>
                <a:tc>
                  <a:txBody>
                    <a:bodyPr anchor="t" rtlCol="false"/>
                    <a:lstStyle/>
                    <a:p>
                      <a:pPr algn="ctr">
                        <a:lnSpc>
                          <a:spcPts val="1960"/>
                        </a:lnSpc>
                        <a:defRPr/>
                      </a:pPr>
                      <a:r>
                        <a:rPr lang="en-US" sz="1400">
                          <a:solidFill>
                            <a:srgbClr val="44000A"/>
                          </a:solidFill>
                          <a:latin typeface="Poppins"/>
                        </a:rPr>
                        <a:t>Privacidade e conformidade: Ao armazenar dados na nuvem, é necessário considerar as implicações de privacidade e conformidade regulatória. Algumas organizações podem enfrentar restrições legais sobre onde seus dados podem ser armazenados</a:t>
                      </a:r>
                      <a:endParaRPr lang="en-US" sz="1100"/>
                    </a:p>
                  </a:txBody>
                  <a:tcPr marL="95250" marR="95250" marT="95250" marB="95250" anchor="ctr">
                    <a:lnL cmpd="sng" algn="ctr" cap="flat" w="19050">
                      <a:solidFill>
                        <a:srgbClr val="40246D"/>
                      </a:solidFill>
                      <a:prstDash val="solid"/>
                      <a:round/>
                      <a:headEnd type="none" w="med" len="med"/>
                      <a:tailEnd type="none" w="med" len="med"/>
                    </a:lnL>
                    <a:lnR cmpd="sng" algn="ctr" cap="flat" w="19050">
                      <a:solidFill>
                        <a:srgbClr val="40246D"/>
                      </a:solidFill>
                      <a:prstDash val="solid"/>
                      <a:round/>
                      <a:headEnd type="none" w="med" len="med"/>
                      <a:tailEnd type="none" w="med" len="med"/>
                    </a:lnR>
                    <a:lnT cmpd="sng" algn="ctr" cap="flat" w="19050">
                      <a:solidFill>
                        <a:srgbClr val="40246D"/>
                      </a:solidFill>
                      <a:prstDash val="solid"/>
                      <a:round/>
                      <a:headEnd type="none" w="med" len="med"/>
                      <a:tailEnd type="none" w="med" len="med"/>
                    </a:lnT>
                    <a:lnB cmpd="sng" algn="ctr" cap="flat" w="19050">
                      <a:solidFill>
                        <a:srgbClr val="40246D"/>
                      </a:solidFill>
                      <a:prstDash val="solid"/>
                      <a:round/>
                      <a:headEnd type="none" w="med" len="med"/>
                      <a:tailEnd type="none" w="med" len="med"/>
                    </a:lnB>
                    <a:solidFill>
                      <a:srgbClr val="93C5FF"/>
                    </a:solidFill>
                  </a:tcPr>
                </a:tc>
              </a:tr>
            </a:tbl>
          </a:graphicData>
        </a:graphic>
      </p:graphicFrame>
      <p:grpSp>
        <p:nvGrpSpPr>
          <p:cNvPr name="Group 7" id="7"/>
          <p:cNvGrpSpPr/>
          <p:nvPr/>
        </p:nvGrpSpPr>
        <p:grpSpPr>
          <a:xfrm rot="0">
            <a:off x="167130" y="9258300"/>
            <a:ext cx="2724432" cy="764870"/>
            <a:chOff x="0" y="0"/>
            <a:chExt cx="529481" cy="148649"/>
          </a:xfrm>
        </p:grpSpPr>
        <p:sp>
          <p:nvSpPr>
            <p:cNvPr name="Freeform 8" id="8"/>
            <p:cNvSpPr/>
            <p:nvPr/>
          </p:nvSpPr>
          <p:spPr>
            <a:xfrm flipH="false" flipV="false" rot="0">
              <a:off x="0" y="0"/>
              <a:ext cx="529481" cy="148649"/>
            </a:xfrm>
            <a:custGeom>
              <a:avLst/>
              <a:gdLst/>
              <a:ahLst/>
              <a:cxnLst/>
              <a:rect r="r" b="b" t="t" l="l"/>
              <a:pathLst>
                <a:path h="148649" w="529481">
                  <a:moveTo>
                    <a:pt x="264740" y="0"/>
                  </a:moveTo>
                  <a:cubicBezTo>
                    <a:pt x="118528" y="0"/>
                    <a:pt x="0" y="33276"/>
                    <a:pt x="0" y="74324"/>
                  </a:cubicBezTo>
                  <a:cubicBezTo>
                    <a:pt x="0" y="115373"/>
                    <a:pt x="118528" y="148649"/>
                    <a:pt x="264740" y="148649"/>
                  </a:cubicBezTo>
                  <a:cubicBezTo>
                    <a:pt x="410952" y="148649"/>
                    <a:pt x="529481" y="115373"/>
                    <a:pt x="529481" y="74324"/>
                  </a:cubicBezTo>
                  <a:cubicBezTo>
                    <a:pt x="529481" y="33276"/>
                    <a:pt x="410952" y="0"/>
                    <a:pt x="264740" y="0"/>
                  </a:cubicBezTo>
                  <a:close/>
                </a:path>
              </a:pathLst>
            </a:custGeom>
            <a:solidFill>
              <a:srgbClr val="40246D">
                <a:alpha val="60784"/>
              </a:srgbClr>
            </a:solidFill>
          </p:spPr>
        </p:sp>
        <p:sp>
          <p:nvSpPr>
            <p:cNvPr name="TextBox 9" id="9"/>
            <p:cNvSpPr txBox="true"/>
            <p:nvPr/>
          </p:nvSpPr>
          <p:spPr>
            <a:xfrm>
              <a:off x="49639" y="-43214"/>
              <a:ext cx="430203" cy="177927"/>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0">
            <a:off x="15018387" y="0"/>
            <a:ext cx="2584339" cy="2825818"/>
          </a:xfrm>
          <a:custGeom>
            <a:avLst/>
            <a:gdLst/>
            <a:ahLst/>
            <a:cxnLst/>
            <a:rect r="r" b="b" t="t" l="l"/>
            <a:pathLst>
              <a:path h="2825818" w="2584339">
                <a:moveTo>
                  <a:pt x="0" y="0"/>
                </a:moveTo>
                <a:lnTo>
                  <a:pt x="2584338" y="0"/>
                </a:lnTo>
                <a:lnTo>
                  <a:pt x="2584338" y="2825818"/>
                </a:lnTo>
                <a:lnTo>
                  <a:pt x="0" y="2825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7266830" y="304776"/>
            <a:ext cx="3754340" cy="1504998"/>
          </a:xfrm>
          <a:prstGeom prst="rect">
            <a:avLst/>
          </a:prstGeom>
        </p:spPr>
        <p:txBody>
          <a:bodyPr anchor="t" rtlCol="false" tIns="0" lIns="0" bIns="0" rIns="0">
            <a:spAutoFit/>
          </a:bodyPr>
          <a:lstStyle/>
          <a:p>
            <a:pPr algn="ctr">
              <a:lnSpc>
                <a:spcPts val="9821"/>
              </a:lnSpc>
            </a:pPr>
            <a:r>
              <a:rPr lang="en-US" sz="8769" spc="-175">
                <a:solidFill>
                  <a:srgbClr val="44000A"/>
                </a:solidFill>
                <a:latin typeface="Roca One Bold"/>
              </a:rPr>
              <a:t>Tabela</a:t>
            </a:r>
          </a:p>
        </p:txBody>
      </p:sp>
      <p:sp>
        <p:nvSpPr>
          <p:cNvPr name="Freeform 12" id="12"/>
          <p:cNvSpPr/>
          <p:nvPr/>
        </p:nvSpPr>
        <p:spPr>
          <a:xfrm flipH="false" flipV="false" rot="0">
            <a:off x="252679" y="6763004"/>
            <a:ext cx="2553332" cy="2877731"/>
          </a:xfrm>
          <a:custGeom>
            <a:avLst/>
            <a:gdLst/>
            <a:ahLst/>
            <a:cxnLst/>
            <a:rect r="r" b="b" t="t" l="l"/>
            <a:pathLst>
              <a:path h="2877731" w="2553332">
                <a:moveTo>
                  <a:pt x="0" y="0"/>
                </a:moveTo>
                <a:lnTo>
                  <a:pt x="2553333" y="0"/>
                </a:lnTo>
                <a:lnTo>
                  <a:pt x="2553333" y="2877731"/>
                </a:lnTo>
                <a:lnTo>
                  <a:pt x="0" y="28777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3C5FF"/>
        </a:solidFill>
      </p:bgPr>
    </p:bg>
    <p:spTree>
      <p:nvGrpSpPr>
        <p:cNvPr id="1" name=""/>
        <p:cNvGrpSpPr/>
        <p:nvPr/>
      </p:nvGrpSpPr>
      <p:grpSpPr>
        <a:xfrm>
          <a:off x="0" y="0"/>
          <a:ext cx="0" cy="0"/>
          <a:chOff x="0" y="0"/>
          <a:chExt cx="0" cy="0"/>
        </a:xfrm>
      </p:grpSpPr>
      <p:grpSp>
        <p:nvGrpSpPr>
          <p:cNvPr name="Group 2" id="2"/>
          <p:cNvGrpSpPr/>
          <p:nvPr/>
        </p:nvGrpSpPr>
        <p:grpSpPr>
          <a:xfrm rot="0">
            <a:off x="636618" y="678995"/>
            <a:ext cx="6971123" cy="7894569"/>
            <a:chOff x="0" y="0"/>
            <a:chExt cx="1836016" cy="2079228"/>
          </a:xfrm>
        </p:grpSpPr>
        <p:sp>
          <p:nvSpPr>
            <p:cNvPr name="Freeform 3" id="3"/>
            <p:cNvSpPr/>
            <p:nvPr/>
          </p:nvSpPr>
          <p:spPr>
            <a:xfrm flipH="false" flipV="false" rot="0">
              <a:off x="0" y="0"/>
              <a:ext cx="1836016" cy="2079228"/>
            </a:xfrm>
            <a:custGeom>
              <a:avLst/>
              <a:gdLst/>
              <a:ahLst/>
              <a:cxnLst/>
              <a:rect r="r" b="b" t="t" l="l"/>
              <a:pathLst>
                <a:path h="2079228" w="1836016">
                  <a:moveTo>
                    <a:pt x="47755" y="0"/>
                  </a:moveTo>
                  <a:lnTo>
                    <a:pt x="1788262" y="0"/>
                  </a:lnTo>
                  <a:cubicBezTo>
                    <a:pt x="1800927" y="0"/>
                    <a:pt x="1813073" y="5031"/>
                    <a:pt x="1822029" y="13987"/>
                  </a:cubicBezTo>
                  <a:cubicBezTo>
                    <a:pt x="1830985" y="22943"/>
                    <a:pt x="1836016" y="35089"/>
                    <a:pt x="1836016" y="47755"/>
                  </a:cubicBezTo>
                  <a:lnTo>
                    <a:pt x="1836016" y="2031473"/>
                  </a:lnTo>
                  <a:cubicBezTo>
                    <a:pt x="1836016" y="2057847"/>
                    <a:pt x="1814636" y="2079228"/>
                    <a:pt x="1788262" y="2079228"/>
                  </a:cubicBezTo>
                  <a:lnTo>
                    <a:pt x="47755" y="2079228"/>
                  </a:lnTo>
                  <a:cubicBezTo>
                    <a:pt x="35089" y="2079228"/>
                    <a:pt x="22943" y="2074197"/>
                    <a:pt x="13987" y="2065241"/>
                  </a:cubicBezTo>
                  <a:cubicBezTo>
                    <a:pt x="5031" y="2056285"/>
                    <a:pt x="0" y="2044139"/>
                    <a:pt x="0" y="2031473"/>
                  </a:cubicBezTo>
                  <a:lnTo>
                    <a:pt x="0" y="47755"/>
                  </a:lnTo>
                  <a:cubicBezTo>
                    <a:pt x="0" y="35089"/>
                    <a:pt x="5031" y="22943"/>
                    <a:pt x="13987" y="13987"/>
                  </a:cubicBezTo>
                  <a:cubicBezTo>
                    <a:pt x="22943" y="5031"/>
                    <a:pt x="35089" y="0"/>
                    <a:pt x="47755" y="0"/>
                  </a:cubicBezTo>
                  <a:close/>
                </a:path>
              </a:pathLst>
            </a:custGeom>
            <a:solidFill>
              <a:srgbClr val="FFE693"/>
            </a:solidFill>
            <a:ln w="19050" cap="rnd">
              <a:solidFill>
                <a:srgbClr val="40246D"/>
              </a:solidFill>
              <a:prstDash val="solid"/>
              <a:round/>
            </a:ln>
          </p:spPr>
        </p:sp>
        <p:sp>
          <p:nvSpPr>
            <p:cNvPr name="TextBox 4" id="4"/>
            <p:cNvSpPr txBox="true"/>
            <p:nvPr/>
          </p:nvSpPr>
          <p:spPr>
            <a:xfrm>
              <a:off x="0" y="-57150"/>
              <a:ext cx="1836016" cy="2136378"/>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216945" y="9835889"/>
            <a:ext cx="3236480" cy="424535"/>
            <a:chOff x="0" y="0"/>
            <a:chExt cx="777458" cy="101980"/>
          </a:xfrm>
        </p:grpSpPr>
        <p:sp>
          <p:nvSpPr>
            <p:cNvPr name="Freeform 6" id="6"/>
            <p:cNvSpPr/>
            <p:nvPr/>
          </p:nvSpPr>
          <p:spPr>
            <a:xfrm flipH="false" flipV="false" rot="0">
              <a:off x="0" y="0"/>
              <a:ext cx="777458" cy="101980"/>
            </a:xfrm>
            <a:custGeom>
              <a:avLst/>
              <a:gdLst/>
              <a:ahLst/>
              <a:cxnLst/>
              <a:rect r="r" b="b" t="t" l="l"/>
              <a:pathLst>
                <a:path h="101980" w="777458">
                  <a:moveTo>
                    <a:pt x="388729" y="0"/>
                  </a:moveTo>
                  <a:cubicBezTo>
                    <a:pt x="174040" y="0"/>
                    <a:pt x="0" y="22829"/>
                    <a:pt x="0" y="50990"/>
                  </a:cubicBezTo>
                  <a:cubicBezTo>
                    <a:pt x="0" y="79151"/>
                    <a:pt x="174040" y="101980"/>
                    <a:pt x="388729" y="101980"/>
                  </a:cubicBezTo>
                  <a:cubicBezTo>
                    <a:pt x="603418" y="101980"/>
                    <a:pt x="777458" y="79151"/>
                    <a:pt x="777458" y="50990"/>
                  </a:cubicBezTo>
                  <a:cubicBezTo>
                    <a:pt x="777458" y="22829"/>
                    <a:pt x="603418" y="0"/>
                    <a:pt x="388729" y="0"/>
                  </a:cubicBezTo>
                  <a:close/>
                </a:path>
              </a:pathLst>
            </a:custGeom>
            <a:solidFill>
              <a:srgbClr val="40246D">
                <a:alpha val="58824"/>
              </a:srgbClr>
            </a:solidFill>
          </p:spPr>
        </p:sp>
        <p:sp>
          <p:nvSpPr>
            <p:cNvPr name="TextBox 7" id="7"/>
            <p:cNvSpPr txBox="true"/>
            <p:nvPr/>
          </p:nvSpPr>
          <p:spPr>
            <a:xfrm>
              <a:off x="72887" y="-47589"/>
              <a:ext cx="631684" cy="140009"/>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079292" y="1037576"/>
            <a:ext cx="6085776" cy="6289474"/>
            <a:chOff x="0" y="0"/>
            <a:chExt cx="6362700" cy="6575666"/>
          </a:xfrm>
        </p:grpSpPr>
        <p:sp>
          <p:nvSpPr>
            <p:cNvPr name="Freeform 9" id="9"/>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0" t="-16498" r="0" b="-16498"/>
              </a:stretch>
            </a:blipFill>
          </p:spPr>
        </p:sp>
      </p:grpSp>
      <p:sp>
        <p:nvSpPr>
          <p:cNvPr name="Freeform 10" id="10"/>
          <p:cNvSpPr/>
          <p:nvPr/>
        </p:nvSpPr>
        <p:spPr>
          <a:xfrm flipH="true" flipV="false" rot="0">
            <a:off x="-145277" y="6428267"/>
            <a:ext cx="3369788" cy="3619889"/>
          </a:xfrm>
          <a:custGeom>
            <a:avLst/>
            <a:gdLst/>
            <a:ahLst/>
            <a:cxnLst/>
            <a:rect r="r" b="b" t="t" l="l"/>
            <a:pathLst>
              <a:path h="3619889" w="3369788">
                <a:moveTo>
                  <a:pt x="3369788" y="0"/>
                </a:moveTo>
                <a:lnTo>
                  <a:pt x="0" y="0"/>
                </a:lnTo>
                <a:lnTo>
                  <a:pt x="0" y="3619889"/>
                </a:lnTo>
                <a:lnTo>
                  <a:pt x="3369788" y="3619889"/>
                </a:lnTo>
                <a:lnTo>
                  <a:pt x="33697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2048850">
            <a:off x="6037974" y="5186730"/>
            <a:ext cx="2397139" cy="1303172"/>
          </a:xfrm>
          <a:custGeom>
            <a:avLst/>
            <a:gdLst/>
            <a:ahLst/>
            <a:cxnLst/>
            <a:rect r="r" b="b" t="t" l="l"/>
            <a:pathLst>
              <a:path h="1303172" w="2397139">
                <a:moveTo>
                  <a:pt x="2397139" y="0"/>
                </a:moveTo>
                <a:lnTo>
                  <a:pt x="0" y="0"/>
                </a:lnTo>
                <a:lnTo>
                  <a:pt x="0" y="1303172"/>
                </a:lnTo>
                <a:lnTo>
                  <a:pt x="2397139" y="1303172"/>
                </a:lnTo>
                <a:lnTo>
                  <a:pt x="239713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697928">
            <a:off x="11926793" y="-2312812"/>
            <a:ext cx="9563951" cy="5222352"/>
          </a:xfrm>
          <a:custGeom>
            <a:avLst/>
            <a:gdLst/>
            <a:ahLst/>
            <a:cxnLst/>
            <a:rect r="r" b="b" t="t" l="l"/>
            <a:pathLst>
              <a:path h="5222352" w="9563951">
                <a:moveTo>
                  <a:pt x="0" y="0"/>
                </a:moveTo>
                <a:lnTo>
                  <a:pt x="9563951" y="0"/>
                </a:lnTo>
                <a:lnTo>
                  <a:pt x="9563951" y="5222352"/>
                </a:lnTo>
                <a:lnTo>
                  <a:pt x="0" y="5222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8511718" y="1819616"/>
            <a:ext cx="9148312" cy="6232743"/>
            <a:chOff x="0" y="0"/>
            <a:chExt cx="12197749" cy="8310324"/>
          </a:xfrm>
        </p:grpSpPr>
        <p:sp>
          <p:nvSpPr>
            <p:cNvPr name="TextBox 14" id="14"/>
            <p:cNvSpPr txBox="true"/>
            <p:nvPr/>
          </p:nvSpPr>
          <p:spPr>
            <a:xfrm rot="0">
              <a:off x="0" y="1778400"/>
              <a:ext cx="12197749" cy="6531924"/>
            </a:xfrm>
            <a:prstGeom prst="rect">
              <a:avLst/>
            </a:prstGeom>
          </p:spPr>
          <p:txBody>
            <a:bodyPr anchor="t" rtlCol="false" tIns="0" lIns="0" bIns="0" rIns="0">
              <a:spAutoFit/>
            </a:bodyPr>
            <a:lstStyle/>
            <a:p>
              <a:pPr algn="l">
                <a:lnSpc>
                  <a:spcPts val="3242"/>
                </a:lnSpc>
              </a:pPr>
            </a:p>
            <a:p>
              <a:pPr algn="l">
                <a:lnSpc>
                  <a:spcPts val="3242"/>
                </a:lnSpc>
              </a:pPr>
              <a:r>
                <a:rPr lang="en-US" sz="2315">
                  <a:solidFill>
                    <a:srgbClr val="44000A"/>
                  </a:solidFill>
                  <a:latin typeface="Poppins"/>
                </a:rPr>
                <a:t>IaaS (Infraestrutura como Serviço): Fornece infraestrutura básica (servidores virtuais, armazenamento, redes) como serviço. Os usuários têm controle total sobre o sistema operacional e aplicativos.</a:t>
              </a:r>
            </a:p>
            <a:p>
              <a:pPr algn="l">
                <a:lnSpc>
                  <a:spcPts val="3242"/>
                </a:lnSpc>
              </a:pPr>
              <a:r>
                <a:rPr lang="en-US" sz="2315">
                  <a:solidFill>
                    <a:srgbClr val="44000A"/>
                  </a:solidFill>
                  <a:latin typeface="Poppins"/>
                </a:rPr>
                <a:t>PaaS (Plataforma como Serviço): Oferece uma plataforma completa para desenvolvimento e implantação de aplicativos. Os usuários não precisam se preocupar com a infraestrutura subjacente.</a:t>
              </a:r>
            </a:p>
            <a:p>
              <a:pPr algn="l">
                <a:lnSpc>
                  <a:spcPts val="3242"/>
                </a:lnSpc>
              </a:pPr>
              <a:r>
                <a:rPr lang="en-US" sz="2315">
                  <a:solidFill>
                    <a:srgbClr val="44000A"/>
                  </a:solidFill>
                  <a:latin typeface="Poppins"/>
                </a:rPr>
                <a:t>SaaS (Software como Serviço): Fornece aplicativos completos (como e-mail, CRM, colaboração) pela Internet. Os usuários acessam os aplicativos via navegador da web.</a:t>
              </a:r>
            </a:p>
          </p:txBody>
        </p:sp>
        <p:sp>
          <p:nvSpPr>
            <p:cNvPr name="TextBox 15" id="15"/>
            <p:cNvSpPr txBox="true"/>
            <p:nvPr/>
          </p:nvSpPr>
          <p:spPr>
            <a:xfrm rot="0">
              <a:off x="0" y="57150"/>
              <a:ext cx="12197749" cy="1385433"/>
            </a:xfrm>
            <a:prstGeom prst="rect">
              <a:avLst/>
            </a:prstGeom>
          </p:spPr>
          <p:txBody>
            <a:bodyPr anchor="t" rtlCol="false" tIns="0" lIns="0" bIns="0" rIns="0">
              <a:spAutoFit/>
            </a:bodyPr>
            <a:lstStyle/>
            <a:p>
              <a:pPr algn="l">
                <a:lnSpc>
                  <a:spcPts val="7980"/>
                </a:lnSpc>
              </a:pPr>
              <a:r>
                <a:rPr lang="en-US" sz="7125" spc="-142">
                  <a:solidFill>
                    <a:srgbClr val="44000A"/>
                  </a:solidFill>
                  <a:latin typeface="Roca One Bold"/>
                </a:rPr>
                <a:t>Modelos de Serviço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693"/>
        </a:solidFill>
      </p:bgPr>
    </p:bg>
    <p:spTree>
      <p:nvGrpSpPr>
        <p:cNvPr id="1" name=""/>
        <p:cNvGrpSpPr/>
        <p:nvPr/>
      </p:nvGrpSpPr>
      <p:grpSpPr>
        <a:xfrm>
          <a:off x="0" y="0"/>
          <a:ext cx="0" cy="0"/>
          <a:chOff x="0" y="0"/>
          <a:chExt cx="0" cy="0"/>
        </a:xfrm>
      </p:grpSpPr>
      <p:grpSp>
        <p:nvGrpSpPr>
          <p:cNvPr name="Group 2" id="2"/>
          <p:cNvGrpSpPr/>
          <p:nvPr/>
        </p:nvGrpSpPr>
        <p:grpSpPr>
          <a:xfrm rot="0">
            <a:off x="673390" y="3146335"/>
            <a:ext cx="16941219" cy="6527980"/>
            <a:chOff x="0" y="0"/>
            <a:chExt cx="4461885" cy="1719303"/>
          </a:xfrm>
        </p:grpSpPr>
        <p:sp>
          <p:nvSpPr>
            <p:cNvPr name="Freeform 3" id="3"/>
            <p:cNvSpPr/>
            <p:nvPr/>
          </p:nvSpPr>
          <p:spPr>
            <a:xfrm flipH="false" flipV="false" rot="0">
              <a:off x="0" y="0"/>
              <a:ext cx="4461885" cy="1719303"/>
            </a:xfrm>
            <a:custGeom>
              <a:avLst/>
              <a:gdLst/>
              <a:ahLst/>
              <a:cxnLst/>
              <a:rect r="r" b="b" t="t" l="l"/>
              <a:pathLst>
                <a:path h="1719303" w="4461885">
                  <a:moveTo>
                    <a:pt x="19650" y="0"/>
                  </a:moveTo>
                  <a:lnTo>
                    <a:pt x="4442235" y="0"/>
                  </a:lnTo>
                  <a:cubicBezTo>
                    <a:pt x="4453087" y="0"/>
                    <a:pt x="4461885" y="8798"/>
                    <a:pt x="4461885" y="19650"/>
                  </a:cubicBezTo>
                  <a:lnTo>
                    <a:pt x="4461885" y="1699653"/>
                  </a:lnTo>
                  <a:cubicBezTo>
                    <a:pt x="4461885" y="1710506"/>
                    <a:pt x="4453087" y="1719303"/>
                    <a:pt x="4442235" y="1719303"/>
                  </a:cubicBezTo>
                  <a:lnTo>
                    <a:pt x="19650" y="1719303"/>
                  </a:lnTo>
                  <a:cubicBezTo>
                    <a:pt x="8798" y="1719303"/>
                    <a:pt x="0" y="1710506"/>
                    <a:pt x="0" y="1699653"/>
                  </a:cubicBezTo>
                  <a:lnTo>
                    <a:pt x="0" y="19650"/>
                  </a:lnTo>
                  <a:cubicBezTo>
                    <a:pt x="0" y="8798"/>
                    <a:pt x="8798" y="0"/>
                    <a:pt x="19650" y="0"/>
                  </a:cubicBezTo>
                  <a:close/>
                </a:path>
              </a:pathLst>
            </a:custGeom>
            <a:solidFill>
              <a:srgbClr val="FFFFFF"/>
            </a:solidFill>
            <a:ln w="19050" cap="rnd">
              <a:solidFill>
                <a:srgbClr val="40246D"/>
              </a:solidFill>
              <a:prstDash val="solid"/>
              <a:round/>
            </a:ln>
          </p:spPr>
        </p:sp>
        <p:sp>
          <p:nvSpPr>
            <p:cNvPr name="TextBox 4" id="4"/>
            <p:cNvSpPr txBox="true"/>
            <p:nvPr/>
          </p:nvSpPr>
          <p:spPr>
            <a:xfrm>
              <a:off x="0" y="-47625"/>
              <a:ext cx="4461885" cy="1766928"/>
            </a:xfrm>
            <a:prstGeom prst="rect">
              <a:avLst/>
            </a:prstGeom>
          </p:spPr>
          <p:txBody>
            <a:bodyPr anchor="ctr" rtlCol="false" tIns="254000" lIns="254000" bIns="254000" rIns="254000"/>
            <a:lstStyle/>
            <a:p>
              <a:pPr algn="ctr">
                <a:lnSpc>
                  <a:spcPts val="3360"/>
                </a:lnSpc>
              </a:pPr>
            </a:p>
          </p:txBody>
        </p:sp>
      </p:grpSp>
      <p:sp>
        <p:nvSpPr>
          <p:cNvPr name="TextBox 5" id="5"/>
          <p:cNvSpPr txBox="true"/>
          <p:nvPr/>
        </p:nvSpPr>
        <p:spPr>
          <a:xfrm rot="0">
            <a:off x="673390" y="1101283"/>
            <a:ext cx="8242031" cy="1255136"/>
          </a:xfrm>
          <a:prstGeom prst="rect">
            <a:avLst/>
          </a:prstGeom>
        </p:spPr>
        <p:txBody>
          <a:bodyPr anchor="t" rtlCol="false" tIns="0" lIns="0" bIns="0" rIns="0">
            <a:spAutoFit/>
          </a:bodyPr>
          <a:lstStyle/>
          <a:p>
            <a:pPr algn="l">
              <a:lnSpc>
                <a:spcPts val="9760"/>
              </a:lnSpc>
            </a:pPr>
            <a:r>
              <a:rPr lang="en-US" sz="8714" spc="-174">
                <a:solidFill>
                  <a:srgbClr val="44000A"/>
                </a:solidFill>
                <a:latin typeface="Roca One Bold"/>
              </a:rPr>
              <a:t>Fontes</a:t>
            </a:r>
          </a:p>
        </p:txBody>
      </p:sp>
      <p:sp>
        <p:nvSpPr>
          <p:cNvPr name="TextBox 6" id="6"/>
          <p:cNvSpPr txBox="true"/>
          <p:nvPr/>
        </p:nvSpPr>
        <p:spPr>
          <a:xfrm rot="0">
            <a:off x="1189728" y="3670654"/>
            <a:ext cx="16069572" cy="2602574"/>
          </a:xfrm>
          <a:prstGeom prst="rect">
            <a:avLst/>
          </a:prstGeom>
        </p:spPr>
        <p:txBody>
          <a:bodyPr anchor="t" rtlCol="false" tIns="0" lIns="0" bIns="0" rIns="0">
            <a:spAutoFit/>
          </a:bodyPr>
          <a:lstStyle/>
          <a:p>
            <a:pPr algn="l">
              <a:lnSpc>
                <a:spcPts val="5185"/>
              </a:lnSpc>
            </a:pPr>
            <a:r>
              <a:rPr lang="en-US" sz="3703">
                <a:solidFill>
                  <a:srgbClr val="44000A"/>
                </a:solidFill>
                <a:latin typeface="Open Sauce"/>
              </a:rPr>
              <a:t>https://azure.microsoft.com/pt-br/resources/cloud-computing-dictionary/what-is-cloud-computing</a:t>
            </a:r>
          </a:p>
          <a:p>
            <a:pPr algn="l">
              <a:lnSpc>
                <a:spcPts val="5185"/>
              </a:lnSpc>
            </a:pPr>
            <a:r>
              <a:rPr lang="en-US" sz="3703">
                <a:solidFill>
                  <a:srgbClr val="44000A"/>
                </a:solidFill>
                <a:latin typeface="Open Sauce"/>
              </a:rPr>
              <a:t>acervonet.com.br</a:t>
            </a:r>
          </a:p>
          <a:p>
            <a:pPr algn="l">
              <a:lnSpc>
                <a:spcPts val="5185"/>
              </a:lnSpc>
            </a:pPr>
            <a:r>
              <a:rPr lang="en-US" sz="3703">
                <a:solidFill>
                  <a:srgbClr val="44000A"/>
                </a:solidFill>
                <a:latin typeface="Open Sauce"/>
              </a:rPr>
              <a:t>https://acervonet.com.br › blog › quando-surgiu-o-arma.</a:t>
            </a:r>
          </a:p>
        </p:txBody>
      </p:sp>
      <p:sp>
        <p:nvSpPr>
          <p:cNvPr name="Freeform 7" id="7"/>
          <p:cNvSpPr/>
          <p:nvPr/>
        </p:nvSpPr>
        <p:spPr>
          <a:xfrm flipH="false" flipV="false" rot="697928">
            <a:off x="13506024" y="-1568170"/>
            <a:ext cx="9563951" cy="5222352"/>
          </a:xfrm>
          <a:custGeom>
            <a:avLst/>
            <a:gdLst/>
            <a:ahLst/>
            <a:cxnLst/>
            <a:rect r="r" b="b" t="t" l="l"/>
            <a:pathLst>
              <a:path h="5222352" w="9563951">
                <a:moveTo>
                  <a:pt x="0" y="0"/>
                </a:moveTo>
                <a:lnTo>
                  <a:pt x="9563952" y="0"/>
                </a:lnTo>
                <a:lnTo>
                  <a:pt x="9563952" y="5222353"/>
                </a:lnTo>
                <a:lnTo>
                  <a:pt x="0" y="5222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697928">
            <a:off x="-2955505" y="7832973"/>
            <a:ext cx="9563951" cy="5222352"/>
          </a:xfrm>
          <a:custGeom>
            <a:avLst/>
            <a:gdLst/>
            <a:ahLst/>
            <a:cxnLst/>
            <a:rect r="r" b="b" t="t" l="l"/>
            <a:pathLst>
              <a:path h="5222352" w="9563951">
                <a:moveTo>
                  <a:pt x="0" y="0"/>
                </a:moveTo>
                <a:lnTo>
                  <a:pt x="9563951" y="0"/>
                </a:lnTo>
                <a:lnTo>
                  <a:pt x="9563951" y="5222352"/>
                </a:lnTo>
                <a:lnTo>
                  <a:pt x="0" y="5222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9593"/>
        </a:solidFill>
      </p:bgPr>
    </p:bg>
    <p:spTree>
      <p:nvGrpSpPr>
        <p:cNvPr id="1" name=""/>
        <p:cNvGrpSpPr/>
        <p:nvPr/>
      </p:nvGrpSpPr>
      <p:grpSpPr>
        <a:xfrm>
          <a:off x="0" y="0"/>
          <a:ext cx="0" cy="0"/>
          <a:chOff x="0" y="0"/>
          <a:chExt cx="0" cy="0"/>
        </a:xfrm>
      </p:grpSpPr>
      <p:sp>
        <p:nvSpPr>
          <p:cNvPr name="Freeform 2" id="2"/>
          <p:cNvSpPr/>
          <p:nvPr/>
        </p:nvSpPr>
        <p:spPr>
          <a:xfrm flipH="false" flipV="false" rot="0">
            <a:off x="-608773" y="2212723"/>
            <a:ext cx="4943959" cy="4943959"/>
          </a:xfrm>
          <a:custGeom>
            <a:avLst/>
            <a:gdLst/>
            <a:ahLst/>
            <a:cxnLst/>
            <a:rect r="r" b="b" t="t" l="l"/>
            <a:pathLst>
              <a:path h="4943959" w="4943959">
                <a:moveTo>
                  <a:pt x="0" y="0"/>
                </a:moveTo>
                <a:lnTo>
                  <a:pt x="4943959" y="0"/>
                </a:lnTo>
                <a:lnTo>
                  <a:pt x="4943959" y="4943959"/>
                </a:lnTo>
                <a:lnTo>
                  <a:pt x="0" y="4943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09255" y="7686627"/>
            <a:ext cx="7465933" cy="4076739"/>
          </a:xfrm>
          <a:custGeom>
            <a:avLst/>
            <a:gdLst/>
            <a:ahLst/>
            <a:cxnLst/>
            <a:rect r="r" b="b" t="t" l="l"/>
            <a:pathLst>
              <a:path h="4076739" w="7465933">
                <a:moveTo>
                  <a:pt x="0" y="0"/>
                </a:moveTo>
                <a:lnTo>
                  <a:pt x="7465933" y="0"/>
                </a:lnTo>
                <a:lnTo>
                  <a:pt x="7465933" y="4076740"/>
                </a:lnTo>
                <a:lnTo>
                  <a:pt x="0" y="40767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1850" y="-376824"/>
            <a:ext cx="3312495" cy="4950739"/>
          </a:xfrm>
          <a:custGeom>
            <a:avLst/>
            <a:gdLst/>
            <a:ahLst/>
            <a:cxnLst/>
            <a:rect r="r" b="b" t="t" l="l"/>
            <a:pathLst>
              <a:path h="4950739" w="3312495">
                <a:moveTo>
                  <a:pt x="0" y="0"/>
                </a:moveTo>
                <a:lnTo>
                  <a:pt x="3312495" y="0"/>
                </a:lnTo>
                <a:lnTo>
                  <a:pt x="3312495" y="4950740"/>
                </a:lnTo>
                <a:lnTo>
                  <a:pt x="0" y="49507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575188" y="7156682"/>
            <a:ext cx="4943959" cy="4943959"/>
          </a:xfrm>
          <a:custGeom>
            <a:avLst/>
            <a:gdLst/>
            <a:ahLst/>
            <a:cxnLst/>
            <a:rect r="r" b="b" t="t" l="l"/>
            <a:pathLst>
              <a:path h="4943959" w="4943959">
                <a:moveTo>
                  <a:pt x="0" y="0"/>
                </a:moveTo>
                <a:lnTo>
                  <a:pt x="4943959" y="0"/>
                </a:lnTo>
                <a:lnTo>
                  <a:pt x="4943959" y="4943959"/>
                </a:lnTo>
                <a:lnTo>
                  <a:pt x="0" y="49439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370242" y="-2662613"/>
            <a:ext cx="4943959" cy="4943959"/>
          </a:xfrm>
          <a:custGeom>
            <a:avLst/>
            <a:gdLst/>
            <a:ahLst/>
            <a:cxnLst/>
            <a:rect r="r" b="b" t="t" l="l"/>
            <a:pathLst>
              <a:path h="4943959" w="4943959">
                <a:moveTo>
                  <a:pt x="0" y="0"/>
                </a:moveTo>
                <a:lnTo>
                  <a:pt x="4943959" y="0"/>
                </a:lnTo>
                <a:lnTo>
                  <a:pt x="4943959" y="4943959"/>
                </a:lnTo>
                <a:lnTo>
                  <a:pt x="0" y="49439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314201" y="-1195171"/>
            <a:ext cx="7465933" cy="4076739"/>
          </a:xfrm>
          <a:custGeom>
            <a:avLst/>
            <a:gdLst/>
            <a:ahLst/>
            <a:cxnLst/>
            <a:rect r="r" b="b" t="t" l="l"/>
            <a:pathLst>
              <a:path h="4076739" w="7465933">
                <a:moveTo>
                  <a:pt x="0" y="0"/>
                </a:moveTo>
                <a:lnTo>
                  <a:pt x="7465933" y="0"/>
                </a:lnTo>
                <a:lnTo>
                  <a:pt x="7465933" y="4076739"/>
                </a:lnTo>
                <a:lnTo>
                  <a:pt x="0" y="4076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28700" y="2079276"/>
            <a:ext cx="16230600" cy="6752867"/>
            <a:chOff x="0" y="0"/>
            <a:chExt cx="4274726" cy="1778533"/>
          </a:xfrm>
        </p:grpSpPr>
        <p:sp>
          <p:nvSpPr>
            <p:cNvPr name="Freeform 11" id="11"/>
            <p:cNvSpPr/>
            <p:nvPr/>
          </p:nvSpPr>
          <p:spPr>
            <a:xfrm flipH="false" flipV="false" rot="0">
              <a:off x="0" y="0"/>
              <a:ext cx="4274726" cy="1778533"/>
            </a:xfrm>
            <a:custGeom>
              <a:avLst/>
              <a:gdLst/>
              <a:ahLst/>
              <a:cxnLst/>
              <a:rect r="r" b="b" t="t" l="l"/>
              <a:pathLst>
                <a:path h="1778533" w="4274726">
                  <a:moveTo>
                    <a:pt x="20511" y="0"/>
                  </a:moveTo>
                  <a:lnTo>
                    <a:pt x="4254215" y="0"/>
                  </a:lnTo>
                  <a:cubicBezTo>
                    <a:pt x="4259655" y="0"/>
                    <a:pt x="4264872" y="2161"/>
                    <a:pt x="4268719" y="6007"/>
                  </a:cubicBezTo>
                  <a:cubicBezTo>
                    <a:pt x="4272565" y="9854"/>
                    <a:pt x="4274726" y="15071"/>
                    <a:pt x="4274726" y="20511"/>
                  </a:cubicBezTo>
                  <a:lnTo>
                    <a:pt x="4274726" y="1758022"/>
                  </a:lnTo>
                  <a:cubicBezTo>
                    <a:pt x="4274726" y="1763462"/>
                    <a:pt x="4272565" y="1768679"/>
                    <a:pt x="4268719" y="1772526"/>
                  </a:cubicBezTo>
                  <a:cubicBezTo>
                    <a:pt x="4264872" y="1776372"/>
                    <a:pt x="4259655" y="1778533"/>
                    <a:pt x="4254215" y="1778533"/>
                  </a:cubicBezTo>
                  <a:lnTo>
                    <a:pt x="20511" y="1778533"/>
                  </a:lnTo>
                  <a:cubicBezTo>
                    <a:pt x="15071" y="1778533"/>
                    <a:pt x="9854" y="1776372"/>
                    <a:pt x="6007" y="1772526"/>
                  </a:cubicBezTo>
                  <a:cubicBezTo>
                    <a:pt x="2161" y="1768679"/>
                    <a:pt x="0" y="1763462"/>
                    <a:pt x="0" y="1758022"/>
                  </a:cubicBezTo>
                  <a:lnTo>
                    <a:pt x="0" y="20511"/>
                  </a:lnTo>
                  <a:cubicBezTo>
                    <a:pt x="0" y="15071"/>
                    <a:pt x="2161" y="9854"/>
                    <a:pt x="6007" y="6007"/>
                  </a:cubicBezTo>
                  <a:cubicBezTo>
                    <a:pt x="9854" y="2161"/>
                    <a:pt x="15071" y="0"/>
                    <a:pt x="20511" y="0"/>
                  </a:cubicBezTo>
                  <a:close/>
                </a:path>
              </a:pathLst>
            </a:custGeom>
            <a:solidFill>
              <a:srgbClr val="FFFFFF"/>
            </a:solidFill>
            <a:ln w="19050" cap="rnd">
              <a:solidFill>
                <a:srgbClr val="40246D"/>
              </a:solidFill>
              <a:prstDash val="solid"/>
              <a:round/>
            </a:ln>
          </p:spPr>
        </p:sp>
        <p:sp>
          <p:nvSpPr>
            <p:cNvPr name="TextBox 12" id="12"/>
            <p:cNvSpPr txBox="true"/>
            <p:nvPr/>
          </p:nvSpPr>
          <p:spPr>
            <a:xfrm>
              <a:off x="0" y="-38100"/>
              <a:ext cx="4274726" cy="1816633"/>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796989" y="6620897"/>
            <a:ext cx="4562773" cy="5142469"/>
          </a:xfrm>
          <a:custGeom>
            <a:avLst/>
            <a:gdLst/>
            <a:ahLst/>
            <a:cxnLst/>
            <a:rect r="r" b="b" t="t" l="l"/>
            <a:pathLst>
              <a:path h="5142469" w="4562773">
                <a:moveTo>
                  <a:pt x="0" y="0"/>
                </a:moveTo>
                <a:lnTo>
                  <a:pt x="4562773" y="0"/>
                </a:lnTo>
                <a:lnTo>
                  <a:pt x="4562773" y="5142470"/>
                </a:lnTo>
                <a:lnTo>
                  <a:pt x="0" y="51424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305672" y="4272071"/>
            <a:ext cx="15676655" cy="2342934"/>
          </a:xfrm>
          <a:prstGeom prst="rect">
            <a:avLst/>
          </a:prstGeom>
        </p:spPr>
        <p:txBody>
          <a:bodyPr anchor="t" rtlCol="false" tIns="0" lIns="0" bIns="0" rIns="0">
            <a:spAutoFit/>
          </a:bodyPr>
          <a:lstStyle/>
          <a:p>
            <a:pPr algn="ctr">
              <a:lnSpc>
                <a:spcPts val="16802"/>
              </a:lnSpc>
            </a:pPr>
            <a:r>
              <a:rPr lang="en-US" sz="19313" spc="-386">
                <a:solidFill>
                  <a:srgbClr val="FD5D5B"/>
                </a:solidFill>
                <a:latin typeface="Roca One Bold"/>
              </a:rPr>
              <a:t>Fim</a:t>
            </a:r>
          </a:p>
        </p:txBody>
      </p:sp>
      <p:sp>
        <p:nvSpPr>
          <p:cNvPr name="Freeform 15" id="15"/>
          <p:cNvSpPr/>
          <p:nvPr/>
        </p:nvSpPr>
        <p:spPr>
          <a:xfrm flipH="false" flipV="false" rot="0">
            <a:off x="16570450" y="1253808"/>
            <a:ext cx="299973" cy="299973"/>
          </a:xfrm>
          <a:custGeom>
            <a:avLst/>
            <a:gdLst/>
            <a:ahLst/>
            <a:cxnLst/>
            <a:rect r="r" b="b" t="t" l="l"/>
            <a:pathLst>
              <a:path h="299973" w="299973">
                <a:moveTo>
                  <a:pt x="0" y="0"/>
                </a:moveTo>
                <a:lnTo>
                  <a:pt x="299972" y="0"/>
                </a:lnTo>
                <a:lnTo>
                  <a:pt x="299972" y="299973"/>
                </a:lnTo>
                <a:lnTo>
                  <a:pt x="0" y="2999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2668410" y="4573916"/>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5184123" y="4573916"/>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true" flipV="false" rot="0">
            <a:off x="14599489" y="-63291"/>
            <a:ext cx="4541866" cy="4966256"/>
          </a:xfrm>
          <a:custGeom>
            <a:avLst/>
            <a:gdLst/>
            <a:ahLst/>
            <a:cxnLst/>
            <a:rect r="r" b="b" t="t" l="l"/>
            <a:pathLst>
              <a:path h="4966256" w="4541866">
                <a:moveTo>
                  <a:pt x="4541867" y="0"/>
                </a:moveTo>
                <a:lnTo>
                  <a:pt x="0" y="0"/>
                </a:lnTo>
                <a:lnTo>
                  <a:pt x="0" y="4966256"/>
                </a:lnTo>
                <a:lnTo>
                  <a:pt x="4541867" y="4966256"/>
                </a:lnTo>
                <a:lnTo>
                  <a:pt x="4541867"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85855">
            <a:off x="14523421" y="4106813"/>
            <a:ext cx="4394030" cy="6657622"/>
          </a:xfrm>
          <a:custGeom>
            <a:avLst/>
            <a:gdLst/>
            <a:ahLst/>
            <a:cxnLst/>
            <a:rect r="r" b="b" t="t" l="l"/>
            <a:pathLst>
              <a:path h="6657622" w="4394030">
                <a:moveTo>
                  <a:pt x="0" y="0"/>
                </a:moveTo>
                <a:lnTo>
                  <a:pt x="4394030" y="0"/>
                </a:lnTo>
                <a:lnTo>
                  <a:pt x="4394030" y="6657621"/>
                </a:lnTo>
                <a:lnTo>
                  <a:pt x="0" y="665762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DAGEwVqTdw4</dc:identifier>
  <dcterms:modified xsi:type="dcterms:W3CDTF">2011-08-01T06:04:30Z</dcterms:modified>
  <cp:revision>1</cp:revision>
  <dc:title>Worksuite Apresentação para Quadro Branco Ilustração Divertida Brainstorm de Planejamento de Equipe Laranja Rosa Amarelo</dc:title>
</cp:coreProperties>
</file>